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5143500" cx="6858000"/>
  <p:notesSz cx="6858000" cy="9144000"/>
  <p:embeddedFontLst>
    <p:embeddedFont>
      <p:font typeface="Libre Franklin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43">
          <p15:clr>
            <a:srgbClr val="A4A3A4"/>
          </p15:clr>
        </p15:guide>
        <p15:guide id="2" pos="68">
          <p15:clr>
            <a:srgbClr val="A4A3A4"/>
          </p15:clr>
        </p15:guide>
        <p15:guide id="3" pos="4253">
          <p15:clr>
            <a:srgbClr val="A4A3A4"/>
          </p15:clr>
        </p15:guide>
        <p15:guide id="4" pos="2143">
          <p15:clr>
            <a:srgbClr val="A4A3A4"/>
          </p15:clr>
        </p15:guide>
        <p15:guide id="5" orient="horz" pos="3140">
          <p15:clr>
            <a:srgbClr val="A4A3A4"/>
          </p15:clr>
        </p15:guide>
        <p15:guide id="6" orient="horz" pos="100">
          <p15:clr>
            <a:srgbClr val="A4A3A4"/>
          </p15:clr>
        </p15:guide>
      </p15:sldGuideLst>
    </p:ext>
    <p:ext uri="GoogleSlidesCustomDataVersion2">
      <go:slidesCustomData xmlns:go="http://customooxmlschemas.google.com/" r:id="rId32" roundtripDataSignature="AMtx7miex8aTqZic8aZmIH5wLxfnPeKy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43" orient="horz"/>
        <p:guide pos="68"/>
        <p:guide pos="4253"/>
        <p:guide pos="2143"/>
        <p:guide pos="3140" orient="horz"/>
        <p:guide pos="10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LibreFranklin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LibreFranklin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ibreFranklin-boldItalic.fntdata"/><Relationship Id="rId30" Type="http://schemas.openxmlformats.org/officeDocument/2006/relationships/font" Target="fonts/LibreFranklin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customschemas.google.com/relationships/presentationmetadata" Target="meta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74" name="Google Shape;274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0" name="Google Shape;280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9" name="Google Shape;289;p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zh-TW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02" name="Google Shape;302;p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zh-TW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12" name="Google Shape;312;p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zh-TW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22" name="Google Shape;322;p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zh-TW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2" name="Google Shape;332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6" name="Google Shape;346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4" name="Google Shape;364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6" name="Google Shape;376;p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1" name="Google Shape;181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p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5" name="Google Shape;385;p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3" name="Google Shape;393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1" name="Google Shape;201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zh-TW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22" name="Google Shape;222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1" name="Google Shape;231;p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zh-TW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8" name="Google Shape;248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57" name="Google Shape;257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58" name="Google Shape;258;p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zh-TW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68" name="Google Shape;268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zh-TW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 txBox="1"/>
          <p:nvPr>
            <p:ph type="ctrTitle"/>
          </p:nvPr>
        </p:nvSpPr>
        <p:spPr>
          <a:xfrm>
            <a:off x="514350" y="841772"/>
            <a:ext cx="58293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3"/>
          <p:cNvSpPr txBox="1"/>
          <p:nvPr>
            <p:ph idx="1" type="subTitle"/>
          </p:nvPr>
        </p:nvSpPr>
        <p:spPr>
          <a:xfrm>
            <a:off x="857250" y="2701528"/>
            <a:ext cx="51435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9" name="Google Shape;19;p23"/>
          <p:cNvSpPr txBox="1"/>
          <p:nvPr>
            <p:ph idx="10" type="dt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1" type="ftr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3"/>
          <p:cNvSpPr txBox="1"/>
          <p:nvPr>
            <p:ph idx="12" type="sldNum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4"/>
          <p:cNvSpPr txBox="1"/>
          <p:nvPr>
            <p:ph type="title"/>
          </p:nvPr>
        </p:nvSpPr>
        <p:spPr>
          <a:xfrm>
            <a:off x="472381" y="342900"/>
            <a:ext cx="2211884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4"/>
          <p:cNvSpPr/>
          <p:nvPr>
            <p:ph idx="2" type="pic"/>
          </p:nvPr>
        </p:nvSpPr>
        <p:spPr>
          <a:xfrm>
            <a:off x="2915543" y="740570"/>
            <a:ext cx="3471863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34"/>
          <p:cNvSpPr txBox="1"/>
          <p:nvPr>
            <p:ph idx="1" type="body"/>
          </p:nvPr>
        </p:nvSpPr>
        <p:spPr>
          <a:xfrm>
            <a:off x="472381" y="1543050"/>
            <a:ext cx="2211884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7" name="Google Shape;67;p34"/>
          <p:cNvSpPr txBox="1"/>
          <p:nvPr>
            <p:ph idx="10" type="dt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4"/>
          <p:cNvSpPr txBox="1"/>
          <p:nvPr>
            <p:ph idx="11" type="ftr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4"/>
          <p:cNvSpPr txBox="1"/>
          <p:nvPr>
            <p:ph idx="12" type="sldNum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5"/>
          <p:cNvSpPr txBox="1"/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5"/>
          <p:cNvSpPr txBox="1"/>
          <p:nvPr>
            <p:ph idx="1" type="body"/>
          </p:nvPr>
        </p:nvSpPr>
        <p:spPr>
          <a:xfrm rot="5400000">
            <a:off x="1797248" y="43458"/>
            <a:ext cx="3263504" cy="5915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5"/>
          <p:cNvSpPr txBox="1"/>
          <p:nvPr>
            <p:ph idx="10" type="dt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5"/>
          <p:cNvSpPr txBox="1"/>
          <p:nvPr>
            <p:ph idx="11" type="ftr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5"/>
          <p:cNvSpPr txBox="1"/>
          <p:nvPr>
            <p:ph idx="12" type="sldNum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6"/>
          <p:cNvSpPr txBox="1"/>
          <p:nvPr>
            <p:ph type="title"/>
          </p:nvPr>
        </p:nvSpPr>
        <p:spPr>
          <a:xfrm rot="5400000">
            <a:off x="3467696" y="1713906"/>
            <a:ext cx="4358879" cy="1478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6"/>
          <p:cNvSpPr txBox="1"/>
          <p:nvPr>
            <p:ph idx="1" type="body"/>
          </p:nvPr>
        </p:nvSpPr>
        <p:spPr>
          <a:xfrm rot="5400000">
            <a:off x="467320" y="278011"/>
            <a:ext cx="4358879" cy="4350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36"/>
          <p:cNvSpPr txBox="1"/>
          <p:nvPr>
            <p:ph idx="10" type="dt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6"/>
          <p:cNvSpPr txBox="1"/>
          <p:nvPr>
            <p:ph idx="11" type="ftr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6"/>
          <p:cNvSpPr txBox="1"/>
          <p:nvPr>
            <p:ph idx="12" type="sldNum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6"/>
          <p:cNvSpPr txBox="1"/>
          <p:nvPr>
            <p:ph type="title"/>
          </p:nvPr>
        </p:nvSpPr>
        <p:spPr>
          <a:xfrm>
            <a:off x="771525" y="514350"/>
            <a:ext cx="5400675" cy="1114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6"/>
          <p:cNvSpPr txBox="1"/>
          <p:nvPr>
            <p:ph idx="1" type="body"/>
          </p:nvPr>
        </p:nvSpPr>
        <p:spPr>
          <a:xfrm rot="5400000">
            <a:off x="2132410" y="360760"/>
            <a:ext cx="2678906" cy="540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4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indent="-342900" lvl="1" marL="914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indent="-342900" lvl="5" marL="27432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93" name="Google Shape;93;p26"/>
          <p:cNvSpPr txBox="1"/>
          <p:nvPr>
            <p:ph idx="10" type="dt"/>
          </p:nvPr>
        </p:nvSpPr>
        <p:spPr>
          <a:xfrm>
            <a:off x="782241" y="4840039"/>
            <a:ext cx="677572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6"/>
          <p:cNvSpPr txBox="1"/>
          <p:nvPr>
            <p:ph idx="11" type="ftr"/>
          </p:nvPr>
        </p:nvSpPr>
        <p:spPr>
          <a:xfrm>
            <a:off x="1627630" y="4840039"/>
            <a:ext cx="3532967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6"/>
          <p:cNvSpPr txBox="1"/>
          <p:nvPr>
            <p:ph idx="12" type="sldNum"/>
          </p:nvPr>
        </p:nvSpPr>
        <p:spPr>
          <a:xfrm>
            <a:off x="5328415" y="4840039"/>
            <a:ext cx="897914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showMasterSp="0" type="title">
  <p:cSld name="TITLE">
    <p:bg>
      <p:bgPr>
        <a:solidFill>
          <a:schemeClr val="lt2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7"/>
          <p:cNvSpPr txBox="1"/>
          <p:nvPr>
            <p:ph type="ctrTitle"/>
          </p:nvPr>
        </p:nvSpPr>
        <p:spPr>
          <a:xfrm>
            <a:off x="1077259" y="1341340"/>
            <a:ext cx="4703192" cy="15736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Libre Franklin"/>
              <a:buNone/>
              <a:defRPr sz="450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7"/>
          <p:cNvSpPr txBox="1"/>
          <p:nvPr>
            <p:ph idx="1" type="subTitle"/>
          </p:nvPr>
        </p:nvSpPr>
        <p:spPr>
          <a:xfrm>
            <a:off x="1507448" y="2967210"/>
            <a:ext cx="3842816" cy="8146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/>
            </a:lvl1pPr>
            <a:lvl2pPr lvl="1" algn="ctr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125"/>
            </a:lvl2pPr>
            <a:lvl3pPr lvl="2" algn="ctr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013"/>
            </a:lvl3pPr>
            <a:lvl4pPr lvl="3" algn="ctr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900"/>
            </a:lvl4pPr>
            <a:lvl5pPr lvl="4" algn="ctr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900"/>
            </a:lvl5pPr>
            <a:lvl6pPr lvl="5" algn="ctr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900"/>
            </a:lvl6pPr>
            <a:lvl7pPr lvl="6" algn="ctr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900"/>
            </a:lvl7pPr>
            <a:lvl8pPr lvl="7" algn="ctr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900"/>
            </a:lvl8pPr>
            <a:lvl9pPr lvl="8" algn="ctr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Clr>
                <a:schemeClr val="dk2"/>
              </a:buClr>
              <a:buSzPts val="1200"/>
              <a:buNone/>
              <a:defRPr sz="900"/>
            </a:lvl9pPr>
          </a:lstStyle>
          <a:p/>
        </p:txBody>
      </p:sp>
      <p:sp>
        <p:nvSpPr>
          <p:cNvPr id="99" name="Google Shape;99;p37"/>
          <p:cNvSpPr txBox="1"/>
          <p:nvPr>
            <p:ph idx="10" type="dt"/>
          </p:nvPr>
        </p:nvSpPr>
        <p:spPr>
          <a:xfrm>
            <a:off x="423483" y="4840039"/>
            <a:ext cx="904469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7"/>
          <p:cNvSpPr txBox="1"/>
          <p:nvPr>
            <p:ph idx="11" type="ftr"/>
          </p:nvPr>
        </p:nvSpPr>
        <p:spPr>
          <a:xfrm>
            <a:off x="1453531" y="4840039"/>
            <a:ext cx="3950650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7"/>
          <p:cNvSpPr txBox="1"/>
          <p:nvPr>
            <p:ph idx="12" type="sldNum"/>
          </p:nvPr>
        </p:nvSpPr>
        <p:spPr>
          <a:xfrm>
            <a:off x="5529760" y="4840039"/>
            <a:ext cx="897914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02" name="Google Shape;102;p37"/>
          <p:cNvGrpSpPr/>
          <p:nvPr/>
        </p:nvGrpSpPr>
        <p:grpSpPr>
          <a:xfrm>
            <a:off x="423483" y="558352"/>
            <a:ext cx="6004192" cy="4012253"/>
            <a:chOff x="564643" y="744469"/>
            <a:chExt cx="8005589" cy="5349671"/>
          </a:xfrm>
        </p:grpSpPr>
        <p:sp>
          <p:nvSpPr>
            <p:cNvPr id="103" name="Google Shape;103;p37"/>
            <p:cNvSpPr/>
            <p:nvPr/>
          </p:nvSpPr>
          <p:spPr>
            <a:xfrm>
              <a:off x="6113972" y="1685652"/>
              <a:ext cx="2456260" cy="4408488"/>
            </a:xfrm>
            <a:custGeom>
              <a:rect b="b" l="l" r="r" t="t"/>
              <a:pathLst>
                <a:path extrusionOk="0" h="10000" w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104" name="Google Shape;104;p37"/>
            <p:cNvSpPr/>
            <p:nvPr/>
          </p:nvSpPr>
          <p:spPr>
            <a:xfrm rot="10800000">
              <a:off x="564643" y="744469"/>
              <a:ext cx="2456505" cy="4408488"/>
            </a:xfrm>
            <a:custGeom>
              <a:rect b="b" l="l" r="r" t="t"/>
              <a:pathLst>
                <a:path extrusionOk="0" h="10000" w="10001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/>
          <p:nvPr>
            <p:ph type="title"/>
          </p:nvPr>
        </p:nvSpPr>
        <p:spPr>
          <a:xfrm>
            <a:off x="771525" y="514350"/>
            <a:ext cx="5400675" cy="1114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8"/>
          <p:cNvSpPr txBox="1"/>
          <p:nvPr>
            <p:ph idx="1" type="body"/>
          </p:nvPr>
        </p:nvSpPr>
        <p:spPr>
          <a:xfrm>
            <a:off x="771525" y="1714500"/>
            <a:ext cx="5400675" cy="2686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4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indent="-342900" lvl="1" marL="914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indent="-342900" lvl="5" marL="27432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08" name="Google Shape;108;p38"/>
          <p:cNvSpPr txBox="1"/>
          <p:nvPr>
            <p:ph idx="10" type="dt"/>
          </p:nvPr>
        </p:nvSpPr>
        <p:spPr>
          <a:xfrm>
            <a:off x="782241" y="4840039"/>
            <a:ext cx="677572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38"/>
          <p:cNvSpPr txBox="1"/>
          <p:nvPr>
            <p:ph idx="11" type="ftr"/>
          </p:nvPr>
        </p:nvSpPr>
        <p:spPr>
          <a:xfrm>
            <a:off x="1627630" y="4840039"/>
            <a:ext cx="3532967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8"/>
          <p:cNvSpPr txBox="1"/>
          <p:nvPr>
            <p:ph idx="12" type="sldNum"/>
          </p:nvPr>
        </p:nvSpPr>
        <p:spPr>
          <a:xfrm>
            <a:off x="5328415" y="4840039"/>
            <a:ext cx="897914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showMasterSp="0" type="secHead">
  <p:cSld name="SECTION_HEADER">
    <p:bg>
      <p:bgPr>
        <a:solidFill>
          <a:schemeClr val="dk2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9"/>
          <p:cNvSpPr txBox="1"/>
          <p:nvPr>
            <p:ph type="title"/>
          </p:nvPr>
        </p:nvSpPr>
        <p:spPr>
          <a:xfrm>
            <a:off x="430327" y="976021"/>
            <a:ext cx="5407296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Libre Franklin"/>
              <a:buNone/>
              <a:defRPr sz="4500" cap="none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9"/>
          <p:cNvSpPr txBox="1"/>
          <p:nvPr>
            <p:ph idx="1" type="body"/>
          </p:nvPr>
        </p:nvSpPr>
        <p:spPr>
          <a:xfrm>
            <a:off x="430327" y="3162246"/>
            <a:ext cx="5407296" cy="8574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35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125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013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Clr>
                <a:schemeClr val="lt1"/>
              </a:buClr>
              <a:buSzPts val="1200"/>
              <a:buNone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" name="Google Shape;114;p39"/>
          <p:cNvSpPr txBox="1"/>
          <p:nvPr>
            <p:ph idx="10" type="dt"/>
          </p:nvPr>
        </p:nvSpPr>
        <p:spPr>
          <a:xfrm>
            <a:off x="415636" y="4840039"/>
            <a:ext cx="912605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39"/>
          <p:cNvSpPr txBox="1"/>
          <p:nvPr>
            <p:ph idx="11" type="ftr"/>
          </p:nvPr>
        </p:nvSpPr>
        <p:spPr>
          <a:xfrm>
            <a:off x="1453676" y="4840039"/>
            <a:ext cx="3950650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39"/>
          <p:cNvSpPr txBox="1"/>
          <p:nvPr>
            <p:ph idx="12" type="sldNum"/>
          </p:nvPr>
        </p:nvSpPr>
        <p:spPr>
          <a:xfrm>
            <a:off x="5529760" y="4840039"/>
            <a:ext cx="897914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7" name="Google Shape;117;p39"/>
          <p:cNvSpPr/>
          <p:nvPr/>
        </p:nvSpPr>
        <p:spPr>
          <a:xfrm>
            <a:off x="4585479" y="1264239"/>
            <a:ext cx="1842195" cy="3306366"/>
          </a:xfrm>
          <a:custGeom>
            <a:rect b="b" l="l" r="r" t="t"/>
            <a:pathLst>
              <a:path extrusionOk="0" h="5554" w="4125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18" name="Google Shape;118;p39"/>
          <p:cNvSpPr/>
          <p:nvPr/>
        </p:nvSpPr>
        <p:spPr>
          <a:xfrm>
            <a:off x="4585479" y="1264239"/>
            <a:ext cx="1842195" cy="3306366"/>
          </a:xfrm>
          <a:custGeom>
            <a:rect b="b" l="l" r="r" t="t"/>
            <a:pathLst>
              <a:path extrusionOk="0" h="5554" w="4125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個內容" type="twoObj">
  <p:cSld name="TWO_OBJECTS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0"/>
          <p:cNvSpPr txBox="1"/>
          <p:nvPr>
            <p:ph type="title"/>
          </p:nvPr>
        </p:nvSpPr>
        <p:spPr>
          <a:xfrm>
            <a:off x="771525" y="514350"/>
            <a:ext cx="5400675" cy="1114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40"/>
          <p:cNvSpPr txBox="1"/>
          <p:nvPr>
            <p:ph idx="1" type="body"/>
          </p:nvPr>
        </p:nvSpPr>
        <p:spPr>
          <a:xfrm>
            <a:off x="771525" y="1714500"/>
            <a:ext cx="2501880" cy="26860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4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indent="-355600" lvl="1" marL="914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indent="-342900" lvl="2" marL="1371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indent="-330200" lvl="4" marL="22860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22" name="Google Shape;122;p40"/>
          <p:cNvSpPr txBox="1"/>
          <p:nvPr>
            <p:ph idx="2" type="body"/>
          </p:nvPr>
        </p:nvSpPr>
        <p:spPr>
          <a:xfrm>
            <a:off x="3670539" y="1714500"/>
            <a:ext cx="2501880" cy="26860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4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indent="-355600" lvl="1" marL="914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indent="-342900" lvl="2" marL="1371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indent="-330200" lvl="4" marL="22860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23" name="Google Shape;123;p40"/>
          <p:cNvSpPr txBox="1"/>
          <p:nvPr>
            <p:ph idx="10" type="dt"/>
          </p:nvPr>
        </p:nvSpPr>
        <p:spPr>
          <a:xfrm>
            <a:off x="782241" y="4840039"/>
            <a:ext cx="677572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40"/>
          <p:cNvSpPr txBox="1"/>
          <p:nvPr>
            <p:ph idx="11" type="ftr"/>
          </p:nvPr>
        </p:nvSpPr>
        <p:spPr>
          <a:xfrm>
            <a:off x="1627630" y="4840039"/>
            <a:ext cx="3532967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40"/>
          <p:cNvSpPr txBox="1"/>
          <p:nvPr>
            <p:ph idx="12" type="sldNum"/>
          </p:nvPr>
        </p:nvSpPr>
        <p:spPr>
          <a:xfrm>
            <a:off x="5328415" y="4840039"/>
            <a:ext cx="897914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1"/>
          <p:cNvSpPr txBox="1"/>
          <p:nvPr>
            <p:ph type="title"/>
          </p:nvPr>
        </p:nvSpPr>
        <p:spPr>
          <a:xfrm>
            <a:off x="771525" y="514350"/>
            <a:ext cx="5400675" cy="1114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41"/>
          <p:cNvSpPr txBox="1"/>
          <p:nvPr>
            <p:ph idx="1" type="body"/>
          </p:nvPr>
        </p:nvSpPr>
        <p:spPr>
          <a:xfrm>
            <a:off x="771525" y="1755173"/>
            <a:ext cx="250188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0"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 sz="1125"/>
            </a:lvl2pPr>
            <a:lvl3pPr indent="-228600" lvl="2" marL="1371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b="1" sz="1013"/>
            </a:lvl3pPr>
            <a:lvl4pPr indent="-228600" lvl="3" marL="18288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900"/>
            </a:lvl4pPr>
            <a:lvl5pPr indent="-228600" lvl="4" marL="22860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900"/>
            </a:lvl5pPr>
            <a:lvl6pPr indent="-228600" lvl="5" marL="27432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900"/>
            </a:lvl6pPr>
            <a:lvl7pPr indent="-228600" lvl="6" marL="3200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900"/>
            </a:lvl7pPr>
            <a:lvl8pPr indent="-228600" lvl="7" marL="3657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900"/>
            </a:lvl8pPr>
            <a:lvl9pPr indent="-228600" lvl="8" marL="4114800" algn="l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Clr>
                <a:schemeClr val="dk2"/>
              </a:buClr>
              <a:buSzPts val="1200"/>
              <a:buNone/>
              <a:defRPr b="1" sz="900"/>
            </a:lvl9pPr>
          </a:lstStyle>
          <a:p/>
        </p:txBody>
      </p:sp>
      <p:sp>
        <p:nvSpPr>
          <p:cNvPr id="129" name="Google Shape;129;p41"/>
          <p:cNvSpPr txBox="1"/>
          <p:nvPr>
            <p:ph idx="2" type="body"/>
          </p:nvPr>
        </p:nvSpPr>
        <p:spPr>
          <a:xfrm>
            <a:off x="771526" y="2478906"/>
            <a:ext cx="2501879" cy="1921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4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indent="-355600" lvl="1" marL="914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indent="-342900" lvl="2" marL="1371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indent="-330200" lvl="4" marL="22860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30" name="Google Shape;130;p41"/>
          <p:cNvSpPr txBox="1"/>
          <p:nvPr>
            <p:ph idx="3" type="body"/>
          </p:nvPr>
        </p:nvSpPr>
        <p:spPr>
          <a:xfrm>
            <a:off x="3670320" y="1762316"/>
            <a:ext cx="250188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0"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 sz="1125"/>
            </a:lvl2pPr>
            <a:lvl3pPr indent="-228600" lvl="2" marL="1371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b="1" sz="1013"/>
            </a:lvl3pPr>
            <a:lvl4pPr indent="-228600" lvl="3" marL="18288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900"/>
            </a:lvl4pPr>
            <a:lvl5pPr indent="-228600" lvl="4" marL="22860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900"/>
            </a:lvl5pPr>
            <a:lvl6pPr indent="-228600" lvl="5" marL="27432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900"/>
            </a:lvl6pPr>
            <a:lvl7pPr indent="-228600" lvl="6" marL="3200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900"/>
            </a:lvl7pPr>
            <a:lvl8pPr indent="-228600" lvl="7" marL="3657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900"/>
            </a:lvl8pPr>
            <a:lvl9pPr indent="-228600" lvl="8" marL="4114800" algn="l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Clr>
                <a:schemeClr val="dk2"/>
              </a:buClr>
              <a:buSzPts val="1200"/>
              <a:buNone/>
              <a:defRPr b="1" sz="900"/>
            </a:lvl9pPr>
          </a:lstStyle>
          <a:p/>
        </p:txBody>
      </p:sp>
      <p:sp>
        <p:nvSpPr>
          <p:cNvPr id="131" name="Google Shape;131;p41"/>
          <p:cNvSpPr txBox="1"/>
          <p:nvPr>
            <p:ph idx="4" type="body"/>
          </p:nvPr>
        </p:nvSpPr>
        <p:spPr>
          <a:xfrm>
            <a:off x="3670320" y="2478906"/>
            <a:ext cx="2501880" cy="1921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4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indent="-355600" lvl="1" marL="914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indent="-342900" lvl="2" marL="1371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indent="-330200" lvl="4" marL="22860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32" name="Google Shape;132;p41"/>
          <p:cNvSpPr txBox="1"/>
          <p:nvPr>
            <p:ph idx="10" type="dt"/>
          </p:nvPr>
        </p:nvSpPr>
        <p:spPr>
          <a:xfrm>
            <a:off x="782241" y="4840039"/>
            <a:ext cx="677572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41"/>
          <p:cNvSpPr txBox="1"/>
          <p:nvPr>
            <p:ph idx="11" type="ftr"/>
          </p:nvPr>
        </p:nvSpPr>
        <p:spPr>
          <a:xfrm>
            <a:off x="1627630" y="4840039"/>
            <a:ext cx="3532967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41"/>
          <p:cNvSpPr txBox="1"/>
          <p:nvPr>
            <p:ph idx="12" type="sldNum"/>
          </p:nvPr>
        </p:nvSpPr>
        <p:spPr>
          <a:xfrm>
            <a:off x="5328415" y="4840039"/>
            <a:ext cx="897914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2"/>
          <p:cNvSpPr txBox="1"/>
          <p:nvPr>
            <p:ph idx="10" type="dt"/>
          </p:nvPr>
        </p:nvSpPr>
        <p:spPr>
          <a:xfrm>
            <a:off x="782241" y="4840039"/>
            <a:ext cx="677572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42"/>
          <p:cNvSpPr txBox="1"/>
          <p:nvPr>
            <p:ph idx="11" type="ftr"/>
          </p:nvPr>
        </p:nvSpPr>
        <p:spPr>
          <a:xfrm>
            <a:off x="1627630" y="4840039"/>
            <a:ext cx="3532967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42"/>
          <p:cNvSpPr txBox="1"/>
          <p:nvPr>
            <p:ph idx="12" type="sldNum"/>
          </p:nvPr>
        </p:nvSpPr>
        <p:spPr>
          <a:xfrm>
            <a:off x="5328415" y="4840039"/>
            <a:ext cx="897914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4"/>
          <p:cNvSpPr txBox="1"/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4"/>
          <p:cNvSpPr txBox="1"/>
          <p:nvPr>
            <p:ph idx="1" type="body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0" type="dt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4"/>
          <p:cNvSpPr txBox="1"/>
          <p:nvPr>
            <p:ph idx="11" type="ftr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4"/>
          <p:cNvSpPr txBox="1"/>
          <p:nvPr>
            <p:ph idx="12" type="sldNum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輔助字幕的內容" showMasterSp="0" type="objTx">
  <p:cSld name="OBJECT_WITH_CAPTION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3"/>
          <p:cNvSpPr/>
          <p:nvPr/>
        </p:nvSpPr>
        <p:spPr>
          <a:xfrm>
            <a:off x="0" y="282"/>
            <a:ext cx="2983230" cy="51432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3"/>
          <p:cNvSpPr txBox="1"/>
          <p:nvPr>
            <p:ph type="title"/>
          </p:nvPr>
        </p:nvSpPr>
        <p:spPr>
          <a:xfrm>
            <a:off x="407194" y="514350"/>
            <a:ext cx="2168843" cy="1618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sz="33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43"/>
          <p:cNvSpPr txBox="1"/>
          <p:nvPr>
            <p:ph idx="1" type="body"/>
          </p:nvPr>
        </p:nvSpPr>
        <p:spPr>
          <a:xfrm>
            <a:off x="3519011" y="514351"/>
            <a:ext cx="2931795" cy="3881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4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  <a:defRPr sz="1125"/>
            </a:lvl1pPr>
            <a:lvl2pPr indent="-323850" lvl="1" marL="914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500"/>
              <a:buChar char="–"/>
              <a:defRPr sz="1125"/>
            </a:lvl2pPr>
            <a:lvl3pPr indent="-314325" lvl="2" marL="1371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350"/>
              <a:buChar char="■"/>
              <a:defRPr sz="1013"/>
            </a:lvl3pPr>
            <a:lvl4pPr indent="-314325" lvl="3" marL="18288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350"/>
              <a:buChar char="–"/>
              <a:defRPr sz="1013"/>
            </a:lvl4pPr>
            <a:lvl5pPr indent="-304800" lvl="4" marL="22860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900"/>
            </a:lvl5pPr>
            <a:lvl6pPr indent="-304800" lvl="5" marL="27432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Char char="–"/>
              <a:defRPr sz="900"/>
            </a:lvl6pPr>
            <a:lvl7pPr indent="-304800" lvl="6" marL="3200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900"/>
            </a:lvl7pPr>
            <a:lvl8pPr indent="-304800" lvl="7" marL="3657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Char char="–"/>
              <a:defRPr sz="900"/>
            </a:lvl8pPr>
            <a:lvl9pPr indent="-304800" lvl="8" marL="4114800" algn="l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Clr>
                <a:schemeClr val="dk2"/>
              </a:buClr>
              <a:buSzPts val="1200"/>
              <a:buChar char="■"/>
              <a:defRPr sz="900"/>
            </a:lvl9pPr>
          </a:lstStyle>
          <a:p/>
        </p:txBody>
      </p:sp>
      <p:sp>
        <p:nvSpPr>
          <p:cNvPr id="143" name="Google Shape;143;p43"/>
          <p:cNvSpPr txBox="1"/>
          <p:nvPr>
            <p:ph idx="2" type="body"/>
          </p:nvPr>
        </p:nvSpPr>
        <p:spPr>
          <a:xfrm>
            <a:off x="407194" y="2142258"/>
            <a:ext cx="2168843" cy="22582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200"/>
            </a:lvl1pPr>
            <a:lvl2pPr indent="-228600" lvl="1" marL="914400" algn="l">
              <a:lnSpc>
                <a:spcPct val="94000"/>
              </a:lnSpc>
              <a:spcBef>
                <a:spcPts val="1125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788"/>
            </a:lvl2pPr>
            <a:lvl3pPr indent="-228600" lvl="2" marL="1371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675"/>
            </a:lvl3pPr>
            <a:lvl4pPr indent="-228600" lvl="3" marL="18288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750"/>
              <a:buNone/>
              <a:defRPr sz="563"/>
            </a:lvl4pPr>
            <a:lvl5pPr indent="-228600" lvl="4" marL="22860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750"/>
              <a:buNone/>
              <a:defRPr sz="563"/>
            </a:lvl5pPr>
            <a:lvl6pPr indent="-228600" lvl="5" marL="27432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750"/>
              <a:buNone/>
              <a:defRPr sz="563"/>
            </a:lvl6pPr>
            <a:lvl7pPr indent="-228600" lvl="6" marL="3200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750"/>
              <a:buNone/>
              <a:defRPr sz="563"/>
            </a:lvl7pPr>
            <a:lvl8pPr indent="-228600" lvl="7" marL="3657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750"/>
              <a:buNone/>
              <a:defRPr sz="563"/>
            </a:lvl8pPr>
            <a:lvl9pPr indent="-228600" lvl="8" marL="4114800" algn="l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Clr>
                <a:schemeClr val="dk2"/>
              </a:buClr>
              <a:buSzPts val="750"/>
              <a:buNone/>
              <a:defRPr sz="563"/>
            </a:lvl9pPr>
          </a:lstStyle>
          <a:p/>
        </p:txBody>
      </p:sp>
      <p:sp>
        <p:nvSpPr>
          <p:cNvPr id="144" name="Google Shape;144;p43"/>
          <p:cNvSpPr txBox="1"/>
          <p:nvPr>
            <p:ph idx="10" type="dt"/>
          </p:nvPr>
        </p:nvSpPr>
        <p:spPr>
          <a:xfrm>
            <a:off x="407194" y="4840039"/>
            <a:ext cx="677572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43"/>
          <p:cNvSpPr txBox="1"/>
          <p:nvPr>
            <p:ph idx="11" type="ftr"/>
          </p:nvPr>
        </p:nvSpPr>
        <p:spPr>
          <a:xfrm>
            <a:off x="1240844" y="4840039"/>
            <a:ext cx="1335192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43"/>
          <p:cNvSpPr txBox="1"/>
          <p:nvPr>
            <p:ph idx="12" type="sldNum"/>
          </p:nvPr>
        </p:nvSpPr>
        <p:spPr>
          <a:xfrm>
            <a:off x="5559267" y="4840039"/>
            <a:ext cx="897914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7" name="Google Shape;147;p43"/>
          <p:cNvSpPr/>
          <p:nvPr/>
        </p:nvSpPr>
        <p:spPr>
          <a:xfrm>
            <a:off x="2983230" y="282"/>
            <a:ext cx="128588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3"/>
          <p:cNvSpPr/>
          <p:nvPr/>
        </p:nvSpPr>
        <p:spPr>
          <a:xfrm>
            <a:off x="2983230" y="282"/>
            <a:ext cx="128588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輔助字幕的圖片" showMasterSp="0" type="picTx">
  <p:cSld name="PICTURE_WITH_CAPTION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4"/>
          <p:cNvSpPr/>
          <p:nvPr/>
        </p:nvSpPr>
        <p:spPr>
          <a:xfrm>
            <a:off x="0" y="282"/>
            <a:ext cx="2983230" cy="51432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44"/>
          <p:cNvSpPr txBox="1"/>
          <p:nvPr>
            <p:ph type="title"/>
          </p:nvPr>
        </p:nvSpPr>
        <p:spPr>
          <a:xfrm>
            <a:off x="407194" y="514350"/>
            <a:ext cx="2168843" cy="1618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44"/>
          <p:cNvSpPr/>
          <p:nvPr>
            <p:ph idx="2" type="pic"/>
          </p:nvPr>
        </p:nvSpPr>
        <p:spPr>
          <a:xfrm>
            <a:off x="3111817" y="1"/>
            <a:ext cx="3746183" cy="5143499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44"/>
          <p:cNvSpPr txBox="1"/>
          <p:nvPr>
            <p:ph idx="1" type="body"/>
          </p:nvPr>
        </p:nvSpPr>
        <p:spPr>
          <a:xfrm>
            <a:off x="407194" y="2141976"/>
            <a:ext cx="2168843" cy="22585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200"/>
            </a:lvl1pPr>
            <a:lvl2pPr indent="-228600" lvl="1" marL="914400" algn="l">
              <a:lnSpc>
                <a:spcPct val="94000"/>
              </a:lnSpc>
              <a:spcBef>
                <a:spcPts val="1125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788"/>
            </a:lvl2pPr>
            <a:lvl3pPr indent="-228600" lvl="2" marL="1371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675"/>
            </a:lvl3pPr>
            <a:lvl4pPr indent="-228600" lvl="3" marL="18288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750"/>
              <a:buNone/>
              <a:defRPr sz="563"/>
            </a:lvl4pPr>
            <a:lvl5pPr indent="-228600" lvl="4" marL="22860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750"/>
              <a:buNone/>
              <a:defRPr sz="563"/>
            </a:lvl5pPr>
            <a:lvl6pPr indent="-228600" lvl="5" marL="27432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750"/>
              <a:buNone/>
              <a:defRPr sz="563"/>
            </a:lvl6pPr>
            <a:lvl7pPr indent="-228600" lvl="6" marL="3200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750"/>
              <a:buNone/>
              <a:defRPr sz="563"/>
            </a:lvl7pPr>
            <a:lvl8pPr indent="-228600" lvl="7" marL="3657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750"/>
              <a:buNone/>
              <a:defRPr sz="563"/>
            </a:lvl8pPr>
            <a:lvl9pPr indent="-228600" lvl="8" marL="4114800" algn="l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Clr>
                <a:schemeClr val="dk2"/>
              </a:buClr>
              <a:buSzPts val="750"/>
              <a:buNone/>
              <a:defRPr sz="563"/>
            </a:lvl9pPr>
          </a:lstStyle>
          <a:p/>
        </p:txBody>
      </p:sp>
      <p:sp>
        <p:nvSpPr>
          <p:cNvPr id="154" name="Google Shape;154;p44"/>
          <p:cNvSpPr txBox="1"/>
          <p:nvPr>
            <p:ph idx="10" type="dt"/>
          </p:nvPr>
        </p:nvSpPr>
        <p:spPr>
          <a:xfrm>
            <a:off x="407194" y="4840039"/>
            <a:ext cx="677572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44"/>
          <p:cNvSpPr txBox="1"/>
          <p:nvPr>
            <p:ph idx="11" type="ftr"/>
          </p:nvPr>
        </p:nvSpPr>
        <p:spPr>
          <a:xfrm>
            <a:off x="1240844" y="4840039"/>
            <a:ext cx="1335192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44"/>
          <p:cNvSpPr txBox="1"/>
          <p:nvPr>
            <p:ph idx="12" type="sldNum"/>
          </p:nvPr>
        </p:nvSpPr>
        <p:spPr>
          <a:xfrm>
            <a:off x="5559267" y="4840039"/>
            <a:ext cx="897914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7" name="Google Shape;157;p44"/>
          <p:cNvSpPr/>
          <p:nvPr/>
        </p:nvSpPr>
        <p:spPr>
          <a:xfrm>
            <a:off x="2983230" y="282"/>
            <a:ext cx="128588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4"/>
          <p:cNvSpPr/>
          <p:nvPr/>
        </p:nvSpPr>
        <p:spPr>
          <a:xfrm>
            <a:off x="2983230" y="282"/>
            <a:ext cx="128588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5"/>
          <p:cNvSpPr txBox="1"/>
          <p:nvPr>
            <p:ph type="title"/>
          </p:nvPr>
        </p:nvSpPr>
        <p:spPr>
          <a:xfrm rot="5400000">
            <a:off x="3753488" y="1875227"/>
            <a:ext cx="3932433" cy="1118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45"/>
          <p:cNvSpPr txBox="1"/>
          <p:nvPr>
            <p:ph idx="1" type="body"/>
          </p:nvPr>
        </p:nvSpPr>
        <p:spPr>
          <a:xfrm rot="5400000">
            <a:off x="952005" y="287637"/>
            <a:ext cx="3932433" cy="42933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4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indent="-342900" lvl="1" marL="914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indent="-342900" lvl="5" marL="27432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62" name="Google Shape;162;p45"/>
          <p:cNvSpPr txBox="1"/>
          <p:nvPr>
            <p:ph idx="10" type="dt"/>
          </p:nvPr>
        </p:nvSpPr>
        <p:spPr>
          <a:xfrm>
            <a:off x="782241" y="4840039"/>
            <a:ext cx="677572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45"/>
          <p:cNvSpPr txBox="1"/>
          <p:nvPr>
            <p:ph idx="11" type="ftr"/>
          </p:nvPr>
        </p:nvSpPr>
        <p:spPr>
          <a:xfrm>
            <a:off x="1627630" y="4840039"/>
            <a:ext cx="3532967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45"/>
          <p:cNvSpPr txBox="1"/>
          <p:nvPr>
            <p:ph idx="12" type="sldNum"/>
          </p:nvPr>
        </p:nvSpPr>
        <p:spPr>
          <a:xfrm>
            <a:off x="5328415" y="4840039"/>
            <a:ext cx="897914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标题幻灯片">
  <p:cSld name="1_标题幻灯片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>
  <p:cSld name="仅标题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4914900" y="2337066"/>
            <a:ext cx="2009775" cy="283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6435" y="4287416"/>
            <a:ext cx="919052" cy="731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9"/>
          <p:cNvSpPr txBox="1"/>
          <p:nvPr>
            <p:ph type="title"/>
          </p:nvPr>
        </p:nvSpPr>
        <p:spPr>
          <a:xfrm>
            <a:off x="467916" y="1282305"/>
            <a:ext cx="5915025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9"/>
          <p:cNvSpPr txBox="1"/>
          <p:nvPr>
            <p:ph idx="1" type="body"/>
          </p:nvPr>
        </p:nvSpPr>
        <p:spPr>
          <a:xfrm>
            <a:off x="467916" y="3442099"/>
            <a:ext cx="5915025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29"/>
          <p:cNvSpPr txBox="1"/>
          <p:nvPr>
            <p:ph idx="10" type="dt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11" type="ftr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9"/>
          <p:cNvSpPr txBox="1"/>
          <p:nvPr>
            <p:ph idx="12" type="sldNum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個內容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/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0"/>
          <p:cNvSpPr txBox="1"/>
          <p:nvPr>
            <p:ph idx="1" type="body"/>
          </p:nvPr>
        </p:nvSpPr>
        <p:spPr>
          <a:xfrm>
            <a:off x="471488" y="1369219"/>
            <a:ext cx="291465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0"/>
          <p:cNvSpPr txBox="1"/>
          <p:nvPr>
            <p:ph idx="2" type="body"/>
          </p:nvPr>
        </p:nvSpPr>
        <p:spPr>
          <a:xfrm>
            <a:off x="3471863" y="1369219"/>
            <a:ext cx="291465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0" type="dt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0"/>
          <p:cNvSpPr txBox="1"/>
          <p:nvPr>
            <p:ph idx="11" type="ftr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0"/>
          <p:cNvSpPr txBox="1"/>
          <p:nvPr>
            <p:ph idx="12" type="sldNum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/>
          <p:nvPr>
            <p:ph type="title"/>
          </p:nvPr>
        </p:nvSpPr>
        <p:spPr>
          <a:xfrm>
            <a:off x="472381" y="273845"/>
            <a:ext cx="5915025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1"/>
          <p:cNvSpPr txBox="1"/>
          <p:nvPr>
            <p:ph idx="1" type="body"/>
          </p:nvPr>
        </p:nvSpPr>
        <p:spPr>
          <a:xfrm>
            <a:off x="472381" y="1260872"/>
            <a:ext cx="2901255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8" name="Google Shape;48;p31"/>
          <p:cNvSpPr txBox="1"/>
          <p:nvPr>
            <p:ph idx="2" type="body"/>
          </p:nvPr>
        </p:nvSpPr>
        <p:spPr>
          <a:xfrm>
            <a:off x="472381" y="1878806"/>
            <a:ext cx="2901255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31"/>
          <p:cNvSpPr txBox="1"/>
          <p:nvPr>
            <p:ph idx="3" type="body"/>
          </p:nvPr>
        </p:nvSpPr>
        <p:spPr>
          <a:xfrm>
            <a:off x="3471863" y="1260872"/>
            <a:ext cx="2915543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0" name="Google Shape;50;p31"/>
          <p:cNvSpPr txBox="1"/>
          <p:nvPr>
            <p:ph idx="4" type="body"/>
          </p:nvPr>
        </p:nvSpPr>
        <p:spPr>
          <a:xfrm>
            <a:off x="3471863" y="1878806"/>
            <a:ext cx="2915543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10" type="dt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11" type="ftr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1"/>
          <p:cNvSpPr txBox="1"/>
          <p:nvPr>
            <p:ph idx="12" type="sldNum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/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0" type="dt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2"/>
          <p:cNvSpPr txBox="1"/>
          <p:nvPr>
            <p:ph idx="11" type="ftr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2"/>
          <p:cNvSpPr txBox="1"/>
          <p:nvPr>
            <p:ph idx="12" type="sldNum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/>
          <p:nvPr>
            <p:ph idx="10" type="dt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3"/>
          <p:cNvSpPr txBox="1"/>
          <p:nvPr>
            <p:ph idx="11" type="ftr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3"/>
          <p:cNvSpPr txBox="1"/>
          <p:nvPr>
            <p:ph idx="12" type="sldNum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2"/>
          <p:cNvSpPr txBox="1"/>
          <p:nvPr>
            <p:ph idx="10" type="dt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" name="Google Shape;15;p2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298" y="-985"/>
            <a:ext cx="6858595" cy="514547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5"/>
          <p:cNvSpPr txBox="1"/>
          <p:nvPr>
            <p:ph type="title"/>
          </p:nvPr>
        </p:nvSpPr>
        <p:spPr>
          <a:xfrm>
            <a:off x="771525" y="514350"/>
            <a:ext cx="5400675" cy="1114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b="0" i="0" sz="44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25"/>
          <p:cNvSpPr txBox="1"/>
          <p:nvPr>
            <p:ph idx="1" type="body"/>
          </p:nvPr>
        </p:nvSpPr>
        <p:spPr>
          <a:xfrm>
            <a:off x="771525" y="1714500"/>
            <a:ext cx="5400675" cy="2686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b="0" i="0" sz="20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55600" lvl="1" marL="9144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b="0" i="1" sz="20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42900" lvl="2" marL="13716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b="0" i="0" sz="1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42900" lvl="3" marL="18288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b="0" i="1" sz="1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30200" lvl="4" marL="22860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b="0" i="0" sz="16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30200" lvl="5" marL="27432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b="0" i="1" sz="16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b="0" i="1" sz="14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85" name="Google Shape;85;p25"/>
          <p:cNvSpPr txBox="1"/>
          <p:nvPr>
            <p:ph idx="10" type="dt"/>
          </p:nvPr>
        </p:nvSpPr>
        <p:spPr>
          <a:xfrm>
            <a:off x="782241" y="4840039"/>
            <a:ext cx="677572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25"/>
          <p:cNvSpPr txBox="1"/>
          <p:nvPr>
            <p:ph idx="11" type="ftr"/>
          </p:nvPr>
        </p:nvSpPr>
        <p:spPr>
          <a:xfrm>
            <a:off x="1627630" y="4840039"/>
            <a:ext cx="3532967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25"/>
          <p:cNvSpPr txBox="1"/>
          <p:nvPr>
            <p:ph idx="12" type="sldNum"/>
          </p:nvPr>
        </p:nvSpPr>
        <p:spPr>
          <a:xfrm>
            <a:off x="5328415" y="4840039"/>
            <a:ext cx="897914" cy="303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8" name="Google Shape;88;p25"/>
          <p:cNvSpPr/>
          <p:nvPr/>
        </p:nvSpPr>
        <p:spPr>
          <a:xfrm>
            <a:off x="268928" y="282"/>
            <a:ext cx="128588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5"/>
          <p:cNvSpPr/>
          <p:nvPr/>
        </p:nvSpPr>
        <p:spPr>
          <a:xfrm>
            <a:off x="268928" y="282"/>
            <a:ext cx="128588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ipcf.org.tw/" TargetMode="External"/><Relationship Id="rId4" Type="http://schemas.openxmlformats.org/officeDocument/2006/relationships/image" Target="../media/image4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alian963.ipcf.org.tw/" TargetMode="External"/><Relationship Id="rId4" Type="http://schemas.openxmlformats.org/officeDocument/2006/relationships/image" Target="../media/image37.png"/><Relationship Id="rId5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eb.klokah.tw/" TargetMode="External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5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exam.sce.ntnu.edu.tw/abst/" TargetMode="External"/><Relationship Id="rId4" Type="http://schemas.openxmlformats.org/officeDocument/2006/relationships/image" Target="../media/image54.png"/><Relationship Id="rId5" Type="http://schemas.openxmlformats.org/officeDocument/2006/relationships/hyperlink" Target="https://elem.ntpc.edu.tw/site/ST2102230001" TargetMode="External"/><Relationship Id="rId6" Type="http://schemas.openxmlformats.org/officeDocument/2006/relationships/image" Target="../media/image53.png"/><Relationship Id="rId7" Type="http://schemas.openxmlformats.org/officeDocument/2006/relationships/hyperlink" Target="https://docs.google.com/forms/d/e/1FAIpQLScMHzHOAGPMR9DjKc-yBLPoSJVwMO5-eIQ3iGMvt9-jFqFKhA/viewform" TargetMode="External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ebook.alcd.center/" TargetMode="External"/><Relationship Id="rId4" Type="http://schemas.openxmlformats.org/officeDocument/2006/relationships/image" Target="../media/image57.png"/><Relationship Id="rId9" Type="http://schemas.openxmlformats.org/officeDocument/2006/relationships/hyperlink" Target="https://mhi.moe.edu.tw/examList.jsp" TargetMode="External"/><Relationship Id="rId5" Type="http://schemas.openxmlformats.org/officeDocument/2006/relationships/hyperlink" Target="https://e-dictionary.ilrdf.org.tw/" TargetMode="External"/><Relationship Id="rId6" Type="http://schemas.openxmlformats.org/officeDocument/2006/relationships/image" Target="../media/image69.png"/><Relationship Id="rId7" Type="http://schemas.openxmlformats.org/officeDocument/2006/relationships/hyperlink" Target="https://livestudy.tw/" TargetMode="External"/><Relationship Id="rId8" Type="http://schemas.openxmlformats.org/officeDocument/2006/relationships/image" Target="../media/image50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52.png"/><Relationship Id="rId10" Type="http://schemas.openxmlformats.org/officeDocument/2006/relationships/hyperlink" Target="https://taipei.pqwasan.org.tw/podcast/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youtube.com/playlist?list=PL4w0V28svO6x6eh82BJ3VhZZFbhmZV03C" TargetMode="External"/><Relationship Id="rId4" Type="http://schemas.openxmlformats.org/officeDocument/2006/relationships/hyperlink" Target="https://www.youtube.com/playlist?list=PL4w0V28svO6xL8ZTZUS_zuH_lEhXgQ6Ta" TargetMode="External"/><Relationship Id="rId9" Type="http://schemas.openxmlformats.org/officeDocument/2006/relationships/image" Target="../media/image64.png"/><Relationship Id="rId5" Type="http://schemas.openxmlformats.org/officeDocument/2006/relationships/hyperlink" Target="https://www.youtube.com/playlist?list=PL4w0V28svO6yv_pYLuac47CcE9zYIgvcX" TargetMode="External"/><Relationship Id="rId6" Type="http://schemas.openxmlformats.org/officeDocument/2006/relationships/hyperlink" Target="https://www.youtube.com/playlist?list=PL4w0V28svO6yOpdH6-Nzv-1UXaku4JmoA" TargetMode="External"/><Relationship Id="rId7" Type="http://schemas.openxmlformats.org/officeDocument/2006/relationships/hyperlink" Target="https://www.youtube.com/playlist?list=PL4w0V28svO6xXmR4TjRr_KwqjXli6Bkkj" TargetMode="External"/><Relationship Id="rId8" Type="http://schemas.openxmlformats.org/officeDocument/2006/relationships/image" Target="../media/image5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hakka.gov.tw/index.html" TargetMode="External"/><Relationship Id="rId4" Type="http://schemas.openxmlformats.org/officeDocument/2006/relationships/hyperlink" Target="https://www.youtube.com/channel/UCKdljxJoCKSh1Up94EAf6VQ" TargetMode="External"/><Relationship Id="rId5" Type="http://schemas.openxmlformats.org/officeDocument/2006/relationships/image" Target="../media/image16.png"/><Relationship Id="rId6" Type="http://schemas.openxmlformats.org/officeDocument/2006/relationships/hyperlink" Target="https://www.hakka-affairs.ntpc.gov.tw/" TargetMode="External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hakkadict.moe.edu.tw/cgi-bin/gs32/gsweb.cgi/ccd=yDGUTQ/webmge?db=alldb" TargetMode="External"/><Relationship Id="rId4" Type="http://schemas.openxmlformats.org/officeDocument/2006/relationships/hyperlink" Target="https://livestudy.tw/ihakka" TargetMode="External"/><Relationship Id="rId9" Type="http://schemas.openxmlformats.org/officeDocument/2006/relationships/image" Target="../media/image66.png"/><Relationship Id="rId5" Type="http://schemas.openxmlformats.org/officeDocument/2006/relationships/hyperlink" Target="https://mhi.moe.edu.tw/" TargetMode="External"/><Relationship Id="rId6" Type="http://schemas.openxmlformats.org/officeDocument/2006/relationships/image" Target="../media/image49.jpg"/><Relationship Id="rId7" Type="http://schemas.openxmlformats.org/officeDocument/2006/relationships/hyperlink" Target="https://cityinfo.com.tw/html/8_Hakka/simple/index.html" TargetMode="External"/><Relationship Id="rId8" Type="http://schemas.openxmlformats.org/officeDocument/2006/relationships/image" Target="../media/image62.jp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watch?v=0t6Oa4XVCFE" TargetMode="External"/><Relationship Id="rId10" Type="http://schemas.openxmlformats.org/officeDocument/2006/relationships/hyperlink" Target="https://www.youtube.com/watch?v=0t6Oa4XVCFE" TargetMode="External"/><Relationship Id="rId12" Type="http://schemas.openxmlformats.org/officeDocument/2006/relationships/hyperlink" Target="https://hakka.grimmpress.com.tw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7.png"/><Relationship Id="rId4" Type="http://schemas.openxmlformats.org/officeDocument/2006/relationships/hyperlink" Target="https://www.youtube.com/channel/UCKdljxJoCKSh1Up94EAf6VQ" TargetMode="External"/><Relationship Id="rId9" Type="http://schemas.openxmlformats.org/officeDocument/2006/relationships/hyperlink" Target="https://www.youtube.com/watch?v=KqyR5RT32mI" TargetMode="External"/><Relationship Id="rId5" Type="http://schemas.openxmlformats.org/officeDocument/2006/relationships/hyperlink" Target="https://digimagic2022.url.tw/ntc-k/" TargetMode="External"/><Relationship Id="rId6" Type="http://schemas.openxmlformats.org/officeDocument/2006/relationships/hyperlink" Target="https://www.youtube.com/watch?v=aLxL7GcjzkE" TargetMode="External"/><Relationship Id="rId7" Type="http://schemas.openxmlformats.org/officeDocument/2006/relationships/hyperlink" Target="https://www.youtube.com/watch?v=aX2hjIOBNIw" TargetMode="External"/><Relationship Id="rId8" Type="http://schemas.openxmlformats.org/officeDocument/2006/relationships/hyperlink" Target="https://www.youtube.com/watch?v=KqyR5RT32mI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pt.iformosa.com.tw/" TargetMode="External"/><Relationship Id="rId4" Type="http://schemas.openxmlformats.org/officeDocument/2006/relationships/hyperlink" Target="https://pt.iformosa.com.tw/" TargetMode="External"/><Relationship Id="rId5" Type="http://schemas.openxmlformats.org/officeDocument/2006/relationships/hyperlink" Target="https://pt.iformosa.com.tw/" TargetMode="External"/><Relationship Id="rId6" Type="http://schemas.openxmlformats.org/officeDocument/2006/relationships/hyperlink" Target="https://youth.hakka.gov.tw/" TargetMode="External"/><Relationship Id="rId7" Type="http://schemas.openxmlformats.org/officeDocument/2006/relationships/image" Target="../media/image51.png"/><Relationship Id="rId8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Relationship Id="rId4" Type="http://schemas.openxmlformats.org/officeDocument/2006/relationships/image" Target="../media/image11.png"/><Relationship Id="rId5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11.png"/><Relationship Id="rId5" Type="http://schemas.openxmlformats.org/officeDocument/2006/relationships/image" Target="../media/image68.png"/><Relationship Id="rId6" Type="http://schemas.openxmlformats.org/officeDocument/2006/relationships/hyperlink" Target="https://e-dictionary.ilrdf.org.tw/bnn/terms/287760.ht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24.png"/><Relationship Id="rId6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jpg"/><Relationship Id="rId4" Type="http://schemas.openxmlformats.org/officeDocument/2006/relationships/image" Target="../media/image33.png"/><Relationship Id="rId5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blgjts.moe.edu.tw/tmt/index.php" TargetMode="External"/><Relationship Id="rId4" Type="http://schemas.openxmlformats.org/officeDocument/2006/relationships/image" Target="../media/image3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png"/><Relationship Id="rId4" Type="http://schemas.openxmlformats.org/officeDocument/2006/relationships/image" Target="../media/image31.png"/><Relationship Id="rId5" Type="http://schemas.openxmlformats.org/officeDocument/2006/relationships/image" Target="../media/image27.png"/><Relationship Id="rId6" Type="http://schemas.openxmlformats.org/officeDocument/2006/relationships/image" Target="../media/image7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36.png"/><Relationship Id="rId5" Type="http://schemas.openxmlformats.org/officeDocument/2006/relationships/image" Target="../media/image40.png"/><Relationship Id="rId6" Type="http://schemas.openxmlformats.org/officeDocument/2006/relationships/image" Target="../media/image44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twbangga.moe.edu.tw/chibimaruko" TargetMode="External"/><Relationship Id="rId4" Type="http://schemas.openxmlformats.org/officeDocument/2006/relationships/hyperlink" Target="https://twbangga.moe.edu.tw/chibimaruko" TargetMode="External"/><Relationship Id="rId9" Type="http://schemas.openxmlformats.org/officeDocument/2006/relationships/image" Target="../media/image42.png"/><Relationship Id="rId5" Type="http://schemas.openxmlformats.org/officeDocument/2006/relationships/hyperlink" Target="https://twbangga.moe.edu.tw/chibimaruko" TargetMode="External"/><Relationship Id="rId6" Type="http://schemas.openxmlformats.org/officeDocument/2006/relationships/hyperlink" Target="https://twbangga.moe.edu.tw/chibimaruko" TargetMode="External"/><Relationship Id="rId7" Type="http://schemas.openxmlformats.org/officeDocument/2006/relationships/image" Target="../media/image32.png"/><Relationship Id="rId8" Type="http://schemas.openxmlformats.org/officeDocument/2006/relationships/image" Target="../media/image4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4599" y="2670108"/>
            <a:ext cx="2633949" cy="232360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"/>
          <p:cNvSpPr txBox="1"/>
          <p:nvPr/>
        </p:nvSpPr>
        <p:spPr>
          <a:xfrm>
            <a:off x="-41698" y="507613"/>
            <a:ext cx="547187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zh-TW" sz="5400" u="none" cap="none" strike="noStrike">
                <a:solidFill>
                  <a:srgbClr val="FDF2C2"/>
                </a:solidFill>
                <a:latin typeface="Calibri"/>
                <a:ea typeface="Calibri"/>
                <a:cs typeface="Calibri"/>
                <a:sym typeface="Calibri"/>
              </a:rPr>
              <a:t>Best Summary</a:t>
            </a:r>
            <a:endParaRPr b="1" i="0" sz="5400" u="none" cap="none" strike="noStrike">
              <a:solidFill>
                <a:srgbClr val="FDF2C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1"/>
          <p:cNvPicPr preferRelativeResize="0"/>
          <p:nvPr/>
        </p:nvPicPr>
        <p:blipFill rotWithShape="1">
          <a:blip r:embed="rId4">
            <a:alphaModFix/>
          </a:blip>
          <a:srcRect b="291" l="69114" r="0" t="90522"/>
          <a:stretch/>
        </p:blipFill>
        <p:spPr>
          <a:xfrm>
            <a:off x="17145" y="1365688"/>
            <a:ext cx="170878" cy="302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"/>
          <p:cNvPicPr preferRelativeResize="0"/>
          <p:nvPr/>
        </p:nvPicPr>
        <p:blipFill rotWithShape="1">
          <a:blip r:embed="rId4">
            <a:alphaModFix/>
          </a:blip>
          <a:srcRect b="680" l="69281" r="0" t="90522"/>
          <a:stretch/>
        </p:blipFill>
        <p:spPr>
          <a:xfrm rot="5400000">
            <a:off x="1595089" y="2808400"/>
            <a:ext cx="169955" cy="314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"/>
          <p:cNvPicPr preferRelativeResize="0"/>
          <p:nvPr/>
        </p:nvPicPr>
        <p:blipFill rotWithShape="1">
          <a:blip r:embed="rId4">
            <a:alphaModFix/>
          </a:blip>
          <a:srcRect b="291" l="69114" r="0" t="90522"/>
          <a:stretch/>
        </p:blipFill>
        <p:spPr>
          <a:xfrm>
            <a:off x="6658548" y="776288"/>
            <a:ext cx="170878" cy="159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"/>
          <p:cNvPicPr preferRelativeResize="0"/>
          <p:nvPr/>
        </p:nvPicPr>
        <p:blipFill rotWithShape="1">
          <a:blip r:embed="rId4">
            <a:alphaModFix/>
          </a:blip>
          <a:srcRect b="680" l="69281" r="0" t="90522"/>
          <a:stretch/>
        </p:blipFill>
        <p:spPr>
          <a:xfrm rot="5400000">
            <a:off x="5645740" y="-263849"/>
            <a:ext cx="169955" cy="205263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"/>
          <p:cNvSpPr txBox="1"/>
          <p:nvPr>
            <p:ph type="ctrTitle"/>
          </p:nvPr>
        </p:nvSpPr>
        <p:spPr>
          <a:xfrm>
            <a:off x="514350" y="841772"/>
            <a:ext cx="5829300" cy="20462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SzPct val="100000"/>
              <a:buNone/>
            </a:pPr>
            <a:r>
              <a:rPr b="1" lang="zh-TW" sz="4800">
                <a:solidFill>
                  <a:srgbClr val="2A501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新北市本土語文</a:t>
            </a:r>
            <a:br>
              <a:rPr b="1" lang="zh-TW" sz="4800">
                <a:solidFill>
                  <a:srgbClr val="2A501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4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指導員</a:t>
            </a:r>
            <a:br>
              <a:rPr lang="zh-TW" sz="4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4800">
                <a:solidFill>
                  <a:srgbClr val="2A501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到校輔導簡報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7" name="Google Shape;177;p1"/>
          <p:cNvSpPr txBox="1"/>
          <p:nvPr>
            <p:ph idx="1" type="subTitle"/>
          </p:nvPr>
        </p:nvSpPr>
        <p:spPr>
          <a:xfrm>
            <a:off x="108298" y="3093662"/>
            <a:ext cx="3916299" cy="12993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92000"/>
              <a:buNone/>
            </a:pPr>
            <a:r>
              <a:t/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35529"/>
              <a:buNone/>
            </a:pPr>
            <a:r>
              <a:rPr b="1" lang="zh-TW" sz="340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林淑期(閩)柯棟山(閩)</a:t>
            </a:r>
            <a:endParaRPr b="1" sz="3400">
              <a:solidFill>
                <a:srgbClr val="7030A0"/>
              </a:solidFill>
            </a:endParaRPr>
          </a:p>
          <a:p>
            <a:pPr indent="0" lvl="0" marL="0" rtl="0" algn="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35529"/>
              <a:buNone/>
            </a:pPr>
            <a:r>
              <a:rPr b="1" lang="zh-TW" sz="340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陳昌榮</a:t>
            </a:r>
            <a:r>
              <a:rPr b="1" lang="zh-TW" sz="340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(原)羅金枝(客)</a:t>
            </a:r>
            <a:endParaRPr b="1" sz="3400">
              <a:solidFill>
                <a:srgbClr val="7030A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0"/>
          <p:cNvSpPr txBox="1"/>
          <p:nvPr/>
        </p:nvSpPr>
        <p:spPr>
          <a:xfrm>
            <a:off x="457200" y="502540"/>
            <a:ext cx="1560787" cy="39238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zh-TW" sz="2100" u="sng" cap="none" strike="noStrike">
                <a:solidFill>
                  <a:srgbClr val="4C7C99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原民台16台</a:t>
            </a:r>
            <a:endParaRPr b="1" i="0" sz="2100" u="none" cap="none" strike="noStrike">
              <a:solidFill>
                <a:srgbClr val="4C7C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10"/>
          <p:cNvPicPr preferRelativeResize="0"/>
          <p:nvPr/>
        </p:nvPicPr>
        <p:blipFill rotWithShape="1">
          <a:blip r:embed="rId4">
            <a:alphaModFix/>
          </a:blip>
          <a:srcRect b="3252" l="5538" r="6052" t="10137"/>
          <a:stretch/>
        </p:blipFill>
        <p:spPr>
          <a:xfrm>
            <a:off x="611945" y="1153551"/>
            <a:ext cx="6063175" cy="3341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"/>
          <p:cNvSpPr txBox="1"/>
          <p:nvPr>
            <p:ph type="title"/>
          </p:nvPr>
        </p:nvSpPr>
        <p:spPr>
          <a:xfrm>
            <a:off x="771525" y="514351"/>
            <a:ext cx="5400675" cy="35686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zh-TW" sz="2100" u="sng">
                <a:solidFill>
                  <a:schemeClr val="hlink"/>
                </a:solidFill>
                <a:hlinkClick r:id="rId3"/>
              </a:rPr>
              <a:t>原民廣播電台Alian96.3</a:t>
            </a:r>
            <a:endParaRPr b="1" sz="2100"/>
          </a:p>
        </p:txBody>
      </p:sp>
      <p:pic>
        <p:nvPicPr>
          <p:cNvPr id="283" name="Google Shape;283;p11"/>
          <p:cNvPicPr preferRelativeResize="0"/>
          <p:nvPr/>
        </p:nvPicPr>
        <p:blipFill rotWithShape="1">
          <a:blip r:embed="rId4">
            <a:alphaModFix/>
          </a:blip>
          <a:srcRect b="10132" l="0" r="0" t="10980"/>
          <a:stretch/>
        </p:blipFill>
        <p:spPr>
          <a:xfrm>
            <a:off x="771525" y="1120700"/>
            <a:ext cx="4664700" cy="177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1"/>
          <p:cNvSpPr txBox="1"/>
          <p:nvPr/>
        </p:nvSpPr>
        <p:spPr>
          <a:xfrm>
            <a:off x="5436220" y="1533783"/>
            <a:ext cx="1296329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TW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教育文化</a:t>
            </a:r>
            <a:endParaRPr b="0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TW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TW" sz="18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大眾娛樂</a:t>
            </a:r>
            <a:endParaRPr b="0" i="0" sz="18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TW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TW" sz="18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新聞資訊</a:t>
            </a:r>
            <a:endParaRPr b="0" i="0" sz="1800" u="none" cap="none" strike="noStrik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TW" sz="1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公共服務</a:t>
            </a:r>
            <a:endParaRPr b="0" i="0" sz="18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TW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產學合作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zh-TW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1525" y="2898525"/>
            <a:ext cx="4596750" cy="194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"/>
          <p:cNvSpPr txBox="1"/>
          <p:nvPr>
            <p:ph type="title"/>
          </p:nvPr>
        </p:nvSpPr>
        <p:spPr>
          <a:xfrm>
            <a:off x="385763" y="119657"/>
            <a:ext cx="6172200" cy="740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zh-TW" sz="2100" u="sng">
                <a:solidFill>
                  <a:schemeClr val="hlink"/>
                </a:solidFill>
                <a:hlinkClick r:id="rId3"/>
              </a:rPr>
              <a:t>族語E樂園:影音、繪本、動畫這裡找!!!</a:t>
            </a:r>
            <a:endParaRPr b="1" sz="2100"/>
          </a:p>
        </p:txBody>
      </p:sp>
      <p:sp>
        <p:nvSpPr>
          <p:cNvPr id="292" name="Google Shape;292;p12"/>
          <p:cNvSpPr/>
          <p:nvPr/>
        </p:nvSpPr>
        <p:spPr>
          <a:xfrm>
            <a:off x="950992" y="3067594"/>
            <a:ext cx="1589700" cy="374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12"/>
          <p:cNvPicPr preferRelativeResize="0"/>
          <p:nvPr/>
        </p:nvPicPr>
        <p:blipFill rotWithShape="1">
          <a:blip r:embed="rId4">
            <a:alphaModFix/>
          </a:blip>
          <a:srcRect b="22003" l="23795" r="23999" t="10008"/>
          <a:stretch/>
        </p:blipFill>
        <p:spPr>
          <a:xfrm>
            <a:off x="501822" y="930794"/>
            <a:ext cx="3057778" cy="4011604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2"/>
          <p:cNvSpPr/>
          <p:nvPr/>
        </p:nvSpPr>
        <p:spPr>
          <a:xfrm>
            <a:off x="504368" y="3987946"/>
            <a:ext cx="1118382" cy="2954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2"/>
          <p:cNvSpPr/>
          <p:nvPr/>
        </p:nvSpPr>
        <p:spPr>
          <a:xfrm>
            <a:off x="912329" y="4433862"/>
            <a:ext cx="606982" cy="2954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2"/>
          <p:cNvSpPr/>
          <p:nvPr/>
        </p:nvSpPr>
        <p:spPr>
          <a:xfrm>
            <a:off x="2658794" y="4286151"/>
            <a:ext cx="548640" cy="2954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12"/>
          <p:cNvPicPr preferRelativeResize="0"/>
          <p:nvPr/>
        </p:nvPicPr>
        <p:blipFill rotWithShape="1">
          <a:blip r:embed="rId5">
            <a:alphaModFix/>
          </a:blip>
          <a:srcRect b="12462" l="23652" r="25102" t="10732"/>
          <a:stretch/>
        </p:blipFill>
        <p:spPr>
          <a:xfrm>
            <a:off x="3559600" y="930794"/>
            <a:ext cx="2998363" cy="236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2"/>
          <p:cNvPicPr preferRelativeResize="0"/>
          <p:nvPr/>
        </p:nvPicPr>
        <p:blipFill rotWithShape="1">
          <a:blip r:embed="rId6">
            <a:alphaModFix/>
          </a:blip>
          <a:srcRect b="33342" l="23662" r="24101" t="15650"/>
          <a:stretch/>
        </p:blipFill>
        <p:spPr>
          <a:xfrm>
            <a:off x="3559600" y="3298875"/>
            <a:ext cx="2998363" cy="1672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3"/>
          <p:cNvSpPr txBox="1"/>
          <p:nvPr>
            <p:ph type="title"/>
          </p:nvPr>
        </p:nvSpPr>
        <p:spPr>
          <a:xfrm>
            <a:off x="660150" y="197827"/>
            <a:ext cx="5400675" cy="7420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原住民族語言認證</a:t>
            </a:r>
            <a:endParaRPr/>
          </a:p>
        </p:txBody>
      </p:sp>
      <p:sp>
        <p:nvSpPr>
          <p:cNvPr id="305" name="Google Shape;305;p13"/>
          <p:cNvSpPr txBox="1"/>
          <p:nvPr/>
        </p:nvSpPr>
        <p:spPr>
          <a:xfrm>
            <a:off x="797175" y="902589"/>
            <a:ext cx="47016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5"/>
              <a:buFont typeface="Arial"/>
              <a:buNone/>
            </a:pPr>
            <a:r>
              <a:rPr b="1" i="0" lang="zh-TW" sz="1725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110年度開始每年考試考二次</a:t>
            </a:r>
            <a:endParaRPr b="1" i="0" sz="1725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06" name="Google Shape;306;p13"/>
          <p:cNvPicPr preferRelativeResize="0"/>
          <p:nvPr/>
        </p:nvPicPr>
        <p:blipFill rotWithShape="1">
          <a:blip r:embed="rId4">
            <a:alphaModFix/>
          </a:blip>
          <a:srcRect b="6730" l="23590" r="24101" t="10319"/>
          <a:stretch/>
        </p:blipFill>
        <p:spPr>
          <a:xfrm>
            <a:off x="660150" y="1392702"/>
            <a:ext cx="3208465" cy="3659857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7" name="Google Shape;307;p13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10363" l="20718" r="19818" t="9927"/>
          <a:stretch/>
        </p:blipFill>
        <p:spPr>
          <a:xfrm>
            <a:off x="3924886" y="1392702"/>
            <a:ext cx="2933114" cy="200619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3"/>
          <p:cNvSpPr txBox="1"/>
          <p:nvPr/>
        </p:nvSpPr>
        <p:spPr>
          <a:xfrm>
            <a:off x="3891438" y="3644900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7"/>
              </a:rPr>
              <a:t>https://docs.google.com/forms/d/e/1FAIpQLScMHzHOAGPMR9DjKc-yBLPoSJVwMO5-eIQ3iGMvt9-jFqFKhA/viewform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FF0000"/>
                </a:solidFill>
              </a:rPr>
              <a:t>語發會族語人力媒合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"/>
          <p:cNvSpPr txBox="1"/>
          <p:nvPr/>
        </p:nvSpPr>
        <p:spPr>
          <a:xfrm>
            <a:off x="-1152146" y="129999"/>
            <a:ext cx="4737813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zh-TW" sz="2100" u="none" cap="none" strike="noStrike">
                <a:solidFill>
                  <a:srgbClr val="4C7C99"/>
                </a:solidFill>
                <a:latin typeface="Arial"/>
                <a:ea typeface="Arial"/>
                <a:cs typeface="Arial"/>
                <a:sym typeface="Arial"/>
              </a:rPr>
              <a:t>自學資源</a:t>
            </a:r>
            <a:endParaRPr b="1" i="0" sz="2100" u="none" cap="none" strike="noStrike">
              <a:solidFill>
                <a:srgbClr val="4C7C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1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5330" l="0" r="0" t="13126"/>
          <a:stretch/>
        </p:blipFill>
        <p:spPr>
          <a:xfrm>
            <a:off x="492369" y="647113"/>
            <a:ext cx="2848708" cy="2080721"/>
          </a:xfrm>
          <a:prstGeom prst="rect">
            <a:avLst/>
          </a:prstGeom>
          <a:noFill/>
          <a:ln cap="flat" cmpd="sng" w="5715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6" name="Google Shape;316;p1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16925" y="647113"/>
            <a:ext cx="3122720" cy="2080721"/>
          </a:xfrm>
          <a:prstGeom prst="rect">
            <a:avLst/>
          </a:prstGeom>
          <a:noFill/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7" name="Google Shape;317;p14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4711" l="6460" r="2051" t="10136"/>
          <a:stretch/>
        </p:blipFill>
        <p:spPr>
          <a:xfrm>
            <a:off x="492369" y="2861915"/>
            <a:ext cx="2848708" cy="2208628"/>
          </a:xfrm>
          <a:prstGeom prst="rect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8" name="Google Shape;318;p14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7447" l="15487" r="16308" t="11047"/>
          <a:stretch/>
        </p:blipFill>
        <p:spPr>
          <a:xfrm>
            <a:off x="3516925" y="2861915"/>
            <a:ext cx="3151978" cy="2218831"/>
          </a:xfrm>
          <a:prstGeom prst="rect">
            <a:avLst/>
          </a:prstGeom>
          <a:noFill/>
          <a:ln cap="flat" cmpd="sng" w="5715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5"/>
          <p:cNvSpPr txBox="1"/>
          <p:nvPr/>
        </p:nvSpPr>
        <p:spPr>
          <a:xfrm>
            <a:off x="120980" y="305845"/>
            <a:ext cx="4737813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zh-TW" sz="2100" u="none" cap="none" strike="noStrike">
                <a:solidFill>
                  <a:srgbClr val="4C7C99"/>
                </a:solidFill>
                <a:latin typeface="Arial"/>
                <a:ea typeface="Arial"/>
                <a:cs typeface="Arial"/>
                <a:sym typeface="Arial"/>
              </a:rPr>
              <a:t>新北市原住民語輔導團教學資源 </a:t>
            </a:r>
            <a:endParaRPr b="1" i="0" sz="2100" u="none" cap="none" strike="noStrike">
              <a:solidFill>
                <a:srgbClr val="4C7C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5"/>
          <p:cNvSpPr txBox="1"/>
          <p:nvPr/>
        </p:nvSpPr>
        <p:spPr>
          <a:xfrm>
            <a:off x="466776" y="760536"/>
            <a:ext cx="4046220" cy="4555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新北市原住民輔導團開發「唱歌謠、學族語」的教學影片！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提供大家教學使用。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16個族群第一階第1-5課，共80片！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歡迎大家下載使用！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第一階第1課 你好嗎？ (猜拳歌)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https://www.youtube.com/playlist?list=PL4w0V28svO6x6eh82BJ3VhZZFbhmZV03C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第一階第2課 我是小學生 (小星星)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https://www.youtube.com/playlist?list=PL4w0V28svO6xL8ZTZUS_zuH_lEhXgQ6Ta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第一階第3課 請起立(蝴蝶歌)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https://www.youtube.com/playlist?list=PL4w0V28svO6yv_pYLuac47CcE9zYIgvcX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第一階第4課 請問你是誰(三輪車)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https://www.youtube.com/playlist?list=PL4w0V28svO6yOpdH6-Nzv-1UXaku4JmoA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第一階第5課 我們是女生(春神來了)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https://www.youtube.com/playlist?list=PL4w0V28svO6xXmR4TjRr_KwqjXli6Bkkj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58792" y="2407077"/>
            <a:ext cx="1800665" cy="124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58792" y="3724587"/>
            <a:ext cx="1800665" cy="124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5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58800" y="419725"/>
            <a:ext cx="1800651" cy="190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16"/>
          <p:cNvGrpSpPr/>
          <p:nvPr/>
        </p:nvGrpSpPr>
        <p:grpSpPr>
          <a:xfrm>
            <a:off x="0" y="480341"/>
            <a:ext cx="2394286" cy="715122"/>
            <a:chOff x="-35" y="638"/>
            <a:chExt cx="5117" cy="788"/>
          </a:xfrm>
        </p:grpSpPr>
        <p:sp>
          <p:nvSpPr>
            <p:cNvPr id="335" name="Google Shape;335;p16"/>
            <p:cNvSpPr/>
            <p:nvPr/>
          </p:nvSpPr>
          <p:spPr>
            <a:xfrm>
              <a:off x="-35" y="638"/>
              <a:ext cx="4613" cy="787"/>
            </a:xfrm>
            <a:prstGeom prst="rect">
              <a:avLst/>
            </a:prstGeom>
            <a:solidFill>
              <a:srgbClr val="3D735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6"/>
            <p:cNvSpPr/>
            <p:nvPr/>
          </p:nvSpPr>
          <p:spPr>
            <a:xfrm rot="5400000">
              <a:off x="4436" y="779"/>
              <a:ext cx="787" cy="504"/>
            </a:xfrm>
            <a:prstGeom prst="triangle">
              <a:avLst>
                <a:gd fmla="val 50000" name="adj"/>
              </a:avLst>
            </a:prstGeom>
            <a:solidFill>
              <a:srgbClr val="3D735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16"/>
          <p:cNvSpPr/>
          <p:nvPr/>
        </p:nvSpPr>
        <p:spPr>
          <a:xfrm>
            <a:off x="115013" y="458500"/>
            <a:ext cx="2031555" cy="684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客語文相關資源</a:t>
            </a:r>
            <a:endParaRPr b="1" i="0" sz="20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6"/>
          <p:cNvSpPr txBox="1"/>
          <p:nvPr/>
        </p:nvSpPr>
        <p:spPr>
          <a:xfrm>
            <a:off x="332625" y="1561614"/>
            <a:ext cx="3312197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3D7351"/>
                </a:solidFill>
                <a:latin typeface="Arial"/>
                <a:ea typeface="Arial"/>
                <a:cs typeface="Arial"/>
                <a:sym typeface="Arial"/>
              </a:rPr>
              <a:t>客家委員會全球資訊網</a:t>
            </a:r>
            <a:endParaRPr b="1" i="0" sz="2400" u="none" cap="none" strike="noStrike">
              <a:solidFill>
                <a:srgbClr val="3D735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zh-TW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https://www.hakka.gov.tw/index.html</a:t>
            </a:r>
            <a:endParaRPr b="1" i="0" sz="1200" u="none" cap="none" strike="noStrike">
              <a:solidFill>
                <a:srgbClr val="3D735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3D73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6"/>
          <p:cNvSpPr txBox="1"/>
          <p:nvPr/>
        </p:nvSpPr>
        <p:spPr>
          <a:xfrm>
            <a:off x="3136562" y="800750"/>
            <a:ext cx="433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3D7351"/>
                </a:solidFill>
                <a:latin typeface="Arial"/>
                <a:ea typeface="Arial"/>
                <a:cs typeface="Arial"/>
                <a:sym typeface="Arial"/>
              </a:rPr>
              <a:t>國教署</a:t>
            </a:r>
            <a:endParaRPr b="1" i="0" sz="2400" u="none" cap="none" strike="noStrike">
              <a:solidFill>
                <a:srgbClr val="3D73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6"/>
          <p:cNvSpPr txBox="1"/>
          <p:nvPr/>
        </p:nvSpPr>
        <p:spPr>
          <a:xfrm>
            <a:off x="2940395" y="2495842"/>
            <a:ext cx="3173100" cy="13849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3D7351"/>
                </a:solidFill>
                <a:latin typeface="Arial"/>
                <a:ea typeface="Arial"/>
                <a:cs typeface="Arial"/>
                <a:sym typeface="Arial"/>
              </a:rPr>
              <a:t>新北市客語輔導團</a:t>
            </a:r>
            <a:endParaRPr b="1" i="0" sz="2400" u="none" cap="none" strike="noStrike">
              <a:solidFill>
                <a:srgbClr val="3D735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1200" u="sng" cap="none" strike="noStrike">
                <a:solidFill>
                  <a:srgbClr val="3D735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https://www.youtube.com/channel/UCKdljxJoCKSh1Up94EAf6VQ</a:t>
            </a:r>
            <a:endParaRPr b="1" i="0" sz="1200" u="none" cap="none" strike="noStrike">
              <a:solidFill>
                <a:srgbClr val="3D735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rgbClr val="3D735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3D73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78" y="2750886"/>
            <a:ext cx="2633949" cy="232360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6"/>
          <p:cNvSpPr txBox="1"/>
          <p:nvPr/>
        </p:nvSpPr>
        <p:spPr>
          <a:xfrm>
            <a:off x="2771030" y="4145280"/>
            <a:ext cx="3173100" cy="7393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zh-TW" sz="9909" u="none" cap="none" strike="noStrike">
                <a:solidFill>
                  <a:srgbClr val="3D7351"/>
                </a:solidFill>
                <a:latin typeface="Arial"/>
                <a:ea typeface="Arial"/>
                <a:cs typeface="Arial"/>
                <a:sym typeface="Arial"/>
              </a:rPr>
              <a:t>新北市客家事務局</a:t>
            </a:r>
            <a:endParaRPr b="1" i="0" sz="9909" u="none" cap="none" strike="noStrike">
              <a:solidFill>
                <a:srgbClr val="3D735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9681"/>
              <a:buFont typeface="Arial"/>
              <a:buNone/>
            </a:pPr>
            <a:r>
              <a:rPr b="1" i="0" lang="zh-TW" sz="483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https://www.hakka-affairs.ntpc.gov.tw/</a:t>
            </a:r>
            <a:endParaRPr b="1" i="0" sz="4830" u="none" cap="none" strike="noStrike">
              <a:solidFill>
                <a:srgbClr val="3D735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000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3D735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3D735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3D735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7"/>
          <p:cNvGrpSpPr/>
          <p:nvPr/>
        </p:nvGrpSpPr>
        <p:grpSpPr>
          <a:xfrm>
            <a:off x="0" y="9611"/>
            <a:ext cx="2394286" cy="715122"/>
            <a:chOff x="-35" y="638"/>
            <a:chExt cx="5117" cy="788"/>
          </a:xfrm>
        </p:grpSpPr>
        <p:sp>
          <p:nvSpPr>
            <p:cNvPr id="349" name="Google Shape;349;p17"/>
            <p:cNvSpPr/>
            <p:nvPr/>
          </p:nvSpPr>
          <p:spPr>
            <a:xfrm>
              <a:off x="-35" y="638"/>
              <a:ext cx="4613" cy="787"/>
            </a:xfrm>
            <a:prstGeom prst="rect">
              <a:avLst/>
            </a:prstGeom>
            <a:solidFill>
              <a:srgbClr val="3D735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7"/>
            <p:cNvSpPr/>
            <p:nvPr/>
          </p:nvSpPr>
          <p:spPr>
            <a:xfrm rot="5400000">
              <a:off x="4436" y="779"/>
              <a:ext cx="787" cy="504"/>
            </a:xfrm>
            <a:prstGeom prst="triangle">
              <a:avLst>
                <a:gd fmla="val 50000" name="adj"/>
              </a:avLst>
            </a:prstGeom>
            <a:solidFill>
              <a:srgbClr val="3D735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1" name="Google Shape;351;p17"/>
          <p:cNvSpPr/>
          <p:nvPr/>
        </p:nvSpPr>
        <p:spPr>
          <a:xfrm>
            <a:off x="115027" y="242275"/>
            <a:ext cx="21873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客語文相關資源</a:t>
            </a:r>
            <a:endParaRPr b="1" i="0" sz="20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7"/>
          <p:cNvSpPr txBox="1"/>
          <p:nvPr/>
        </p:nvSpPr>
        <p:spPr>
          <a:xfrm>
            <a:off x="3007732" y="278159"/>
            <a:ext cx="4348500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3D7351"/>
                </a:solidFill>
                <a:latin typeface="Arial"/>
                <a:ea typeface="Arial"/>
                <a:cs typeface="Arial"/>
                <a:sym typeface="Arial"/>
              </a:rPr>
              <a:t>教育部 CIRN</a:t>
            </a:r>
            <a:endParaRPr b="1" i="0" sz="1000" u="none" cap="none" strike="noStrike">
              <a:solidFill>
                <a:srgbClr val="3D73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7"/>
          <p:cNvSpPr txBox="1"/>
          <p:nvPr/>
        </p:nvSpPr>
        <p:spPr>
          <a:xfrm>
            <a:off x="103525" y="1896699"/>
            <a:ext cx="3017862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3D7351"/>
                </a:solidFill>
                <a:latin typeface="Arial"/>
                <a:ea typeface="Arial"/>
                <a:cs typeface="Arial"/>
                <a:sym typeface="Arial"/>
              </a:rPr>
              <a:t>4.客語拼音學習網</a:t>
            </a:r>
            <a:endParaRPr b="1" i="0" sz="2400" u="none" cap="none" strike="noStrike">
              <a:solidFill>
                <a:srgbClr val="3D73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7"/>
          <p:cNvSpPr txBox="1"/>
          <p:nvPr/>
        </p:nvSpPr>
        <p:spPr>
          <a:xfrm>
            <a:off x="107100" y="725650"/>
            <a:ext cx="6643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3D7351"/>
                </a:solidFill>
                <a:latin typeface="Arial"/>
                <a:ea typeface="Arial"/>
                <a:cs typeface="Arial"/>
                <a:sym typeface="Arial"/>
              </a:rPr>
              <a:t>1.線上辭典 </a:t>
            </a:r>
            <a:r>
              <a:rPr b="1" i="0" lang="zh-TW" sz="900" u="sng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https://hakkadict.moe.edu.tw/cgi-bin/gs32/gsweb.cgi/ccd=yDGUTQ/webmge?db=alldb</a:t>
            </a:r>
            <a:endParaRPr b="1" i="0" sz="9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rgbClr val="3D73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7"/>
          <p:cNvSpPr txBox="1"/>
          <p:nvPr/>
        </p:nvSpPr>
        <p:spPr>
          <a:xfrm>
            <a:off x="103525" y="1153780"/>
            <a:ext cx="5517200" cy="1231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400" u="none" cap="none" strike="noStrike">
                <a:solidFill>
                  <a:srgbClr val="3D7351"/>
                </a:solidFill>
                <a:latin typeface="Arial"/>
                <a:ea typeface="Arial"/>
                <a:cs typeface="Arial"/>
                <a:sym typeface="Arial"/>
              </a:rPr>
              <a:t>2.部編客語分級教材 </a:t>
            </a:r>
            <a:r>
              <a:rPr b="1" i="0" lang="zh-TW" sz="1200" u="sng" cap="none" strike="noStrike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https://livestudy.tw/ihakka</a:t>
            </a:r>
            <a:endParaRPr b="1" i="0" sz="1200" u="sng" cap="none" strike="noStrike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400" u="none" cap="none" strike="noStrike">
                <a:solidFill>
                  <a:srgbClr val="3D7351"/>
                </a:solidFill>
                <a:latin typeface="Arial"/>
                <a:ea typeface="Arial"/>
                <a:cs typeface="Arial"/>
                <a:sym typeface="Arial"/>
              </a:rPr>
              <a:t>3.本土資源網 </a:t>
            </a:r>
            <a:r>
              <a:rPr b="1" i="0" lang="zh-TW" sz="1200" u="sng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https://mhi.moe.edu.tw/</a:t>
            </a:r>
            <a:endParaRPr b="1" i="0" sz="1200" u="none" cap="none" strike="noStrik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3D73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17"/>
          <p:cNvPicPr preferRelativeResize="0"/>
          <p:nvPr/>
        </p:nvPicPr>
        <p:blipFill rotWithShape="1">
          <a:blip r:embed="rId6">
            <a:alphaModFix/>
          </a:blip>
          <a:srcRect b="26139" l="0" r="26139" t="0"/>
          <a:stretch/>
        </p:blipFill>
        <p:spPr>
          <a:xfrm>
            <a:off x="238633" y="2336515"/>
            <a:ext cx="2004799" cy="129129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7"/>
          <p:cNvSpPr txBox="1"/>
          <p:nvPr/>
        </p:nvSpPr>
        <p:spPr>
          <a:xfrm>
            <a:off x="2605619" y="1940609"/>
            <a:ext cx="3481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TW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https://cityinfo.com.tw/html/8_Hakka/simple/index.html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99840" y="3833100"/>
            <a:ext cx="2764285" cy="116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803411" y="2306979"/>
            <a:ext cx="3760714" cy="145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525" y="3730775"/>
            <a:ext cx="3235036" cy="1327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8"/>
          <p:cNvGrpSpPr/>
          <p:nvPr/>
        </p:nvGrpSpPr>
        <p:grpSpPr>
          <a:xfrm>
            <a:off x="0" y="9611"/>
            <a:ext cx="2394286" cy="715122"/>
            <a:chOff x="-35" y="638"/>
            <a:chExt cx="5117" cy="788"/>
          </a:xfrm>
        </p:grpSpPr>
        <p:sp>
          <p:nvSpPr>
            <p:cNvPr id="367" name="Google Shape;367;p18"/>
            <p:cNvSpPr/>
            <p:nvPr/>
          </p:nvSpPr>
          <p:spPr>
            <a:xfrm>
              <a:off x="-35" y="638"/>
              <a:ext cx="4613" cy="787"/>
            </a:xfrm>
            <a:prstGeom prst="rect">
              <a:avLst/>
            </a:prstGeom>
            <a:solidFill>
              <a:srgbClr val="3D735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8"/>
            <p:cNvSpPr/>
            <p:nvPr/>
          </p:nvSpPr>
          <p:spPr>
            <a:xfrm rot="5400000">
              <a:off x="4436" y="779"/>
              <a:ext cx="787" cy="504"/>
            </a:xfrm>
            <a:prstGeom prst="triangle">
              <a:avLst>
                <a:gd fmla="val 50000" name="adj"/>
              </a:avLst>
            </a:prstGeom>
            <a:solidFill>
              <a:srgbClr val="3D735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9" name="Google Shape;369;p18"/>
          <p:cNvSpPr/>
          <p:nvPr/>
        </p:nvSpPr>
        <p:spPr>
          <a:xfrm>
            <a:off x="115027" y="242275"/>
            <a:ext cx="22797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客語文相關資源</a:t>
            </a:r>
            <a:endParaRPr b="1" i="0" sz="20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8"/>
          <p:cNvSpPr txBox="1"/>
          <p:nvPr/>
        </p:nvSpPr>
        <p:spPr>
          <a:xfrm>
            <a:off x="2509518" y="324111"/>
            <a:ext cx="143256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3D7351"/>
                </a:solidFill>
                <a:latin typeface="Arial"/>
                <a:ea typeface="Arial"/>
                <a:cs typeface="Arial"/>
                <a:sym typeface="Arial"/>
              </a:rPr>
              <a:t>幼小</a:t>
            </a:r>
            <a:endParaRPr b="1" i="0" sz="2400" u="none" cap="none" strike="noStrike">
              <a:solidFill>
                <a:srgbClr val="3D73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96127"/>
            <a:ext cx="6857999" cy="207807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18"/>
          <p:cNvSpPr txBox="1"/>
          <p:nvPr/>
        </p:nvSpPr>
        <p:spPr>
          <a:xfrm>
            <a:off x="456825" y="785775"/>
            <a:ext cx="6218700" cy="22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3D7351"/>
                </a:solidFill>
              </a:rPr>
              <a:t>1.創意繪本、童謠影音</a:t>
            </a:r>
            <a:r>
              <a:rPr b="1" lang="zh-TW" sz="1000" u="sng">
                <a:solidFill>
                  <a:schemeClr val="hlink"/>
                </a:solidFill>
                <a:hlinkClick r:id="rId4"/>
              </a:rPr>
              <a:t>https://www.youtube.com/channel/UCKdljxJoCKSh1Up94EAf6VQ</a:t>
            </a:r>
            <a:endParaRPr b="1" sz="10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3D7351"/>
                </a:solidFill>
              </a:rPr>
              <a:t>2.客語12冊影音線上補充教材</a:t>
            </a:r>
            <a:r>
              <a:rPr b="1" lang="zh-TW" sz="1000" u="sng">
                <a:solidFill>
                  <a:schemeClr val="hlink"/>
                </a:solidFill>
                <a:hlinkClick r:id="rId5"/>
              </a:rPr>
              <a:t>https://digimagic2022.url.tw/ntc-k/</a:t>
            </a:r>
            <a:endParaRPr b="1" sz="10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2060"/>
                </a:solidFill>
              </a:rPr>
              <a:t>3. 客家兒童文學動畫</a:t>
            </a:r>
            <a:endParaRPr b="1">
              <a:solidFill>
                <a:srgbClr val="00206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200">
                <a:solidFill>
                  <a:srgbClr val="002060"/>
                </a:solidFill>
              </a:rPr>
              <a:t>《咕咕咕》</a:t>
            </a:r>
            <a:r>
              <a:rPr b="1" lang="zh-TW" sz="1000" u="sng">
                <a:solidFill>
                  <a:schemeClr val="hlink"/>
                </a:solidFill>
                <a:hlinkClick r:id="rId6"/>
              </a:rPr>
              <a:t>https://www.youtube.com/watch?v=aLxL7GcjzkE</a:t>
            </a:r>
            <a:endParaRPr b="1" sz="10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200">
                <a:solidFill>
                  <a:srgbClr val="002060"/>
                </a:solidFill>
              </a:rPr>
              <a:t>《鹽个精靈》</a:t>
            </a:r>
            <a:r>
              <a:rPr b="1" lang="zh-TW" sz="1000" u="sng">
                <a:solidFill>
                  <a:schemeClr val="hlink"/>
                </a:solidFill>
                <a:hlinkClick r:id="rId7"/>
              </a:rPr>
              <a:t>https://www.youtube.com/watch?v=aX2hjIOBNIw</a:t>
            </a:r>
            <a:endParaRPr b="1" sz="10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200" u="sng">
                <a:solidFill>
                  <a:schemeClr val="hlink"/>
                </a:solidFill>
                <a:hlinkClick r:id="rId8"/>
              </a:rPr>
              <a:t>《阿太个願望》</a:t>
            </a:r>
            <a:r>
              <a:rPr b="1" lang="zh-TW" sz="1000" u="sng">
                <a:solidFill>
                  <a:schemeClr val="hlink"/>
                </a:solidFill>
                <a:hlinkClick r:id="rId9"/>
              </a:rPr>
              <a:t>https://www.youtube.com/watch?v=KqyR5RT32mI</a:t>
            </a:r>
            <a:endParaRPr b="1" sz="10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200" u="sng">
                <a:solidFill>
                  <a:schemeClr val="hlink"/>
                </a:solidFill>
                <a:hlinkClick r:id="rId10"/>
              </a:rPr>
              <a:t>《捉蝶仔个人》</a:t>
            </a:r>
            <a:r>
              <a:rPr b="1" lang="zh-TW" sz="1000" u="sng">
                <a:solidFill>
                  <a:schemeClr val="hlink"/>
                </a:solidFill>
                <a:hlinkClick r:id="rId11"/>
              </a:rPr>
              <a:t>https://www.youtube.com/watch?v=0t6Oa4XVCFE</a:t>
            </a:r>
            <a:endParaRPr b="1" sz="10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2060"/>
                </a:solidFill>
              </a:rPr>
              <a:t>4. </a:t>
            </a:r>
            <a:r>
              <a:rPr b="1" lang="zh-TW">
                <a:solidFill>
                  <a:srgbClr val="548235"/>
                </a:solidFill>
              </a:rPr>
              <a:t>客委會:幼來上客、幼幼闖通關</a:t>
            </a:r>
            <a:endParaRPr b="1">
              <a:solidFill>
                <a:srgbClr val="54823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548235"/>
                </a:solidFill>
              </a:rPr>
              <a:t>   </a:t>
            </a:r>
            <a:r>
              <a:rPr b="1" lang="zh-TW">
                <a:solidFill>
                  <a:srgbClr val="FF0000"/>
                </a:solidFill>
              </a:rPr>
              <a:t>格林客語數位繪本</a:t>
            </a:r>
            <a:r>
              <a:rPr b="1" lang="zh-TW" sz="1000" u="sng">
                <a:solidFill>
                  <a:schemeClr val="hlink"/>
                </a:solidFill>
                <a:hlinkClick r:id="rId12"/>
              </a:rPr>
              <a:t>https://hakka.grimmpress.com.tw/</a:t>
            </a:r>
            <a:endParaRPr b="1" sz="1000" u="sng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9"/>
          <p:cNvSpPr txBox="1"/>
          <p:nvPr/>
        </p:nvSpPr>
        <p:spPr>
          <a:xfrm>
            <a:off x="88055" y="3901439"/>
            <a:ext cx="2932446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400" u="sng" cap="none" strike="noStrike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轉換語別評估機制</a:t>
            </a:r>
            <a:endParaRPr b="1" i="0" sz="2400" u="sng" cap="none" strike="noStrike">
              <a:solidFill>
                <a:srgbClr val="7030A0"/>
              </a:solidFill>
              <a:latin typeface="Arial"/>
              <a:ea typeface="Arial"/>
              <a:cs typeface="Arial"/>
              <a:sym typeface="Arial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400" u="sng" cap="none" strike="noStrike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https://pt.iformosa.com.tw/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9"/>
          <p:cNvSpPr txBox="1"/>
          <p:nvPr/>
        </p:nvSpPr>
        <p:spPr>
          <a:xfrm>
            <a:off x="2411508" y="99099"/>
            <a:ext cx="4463627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b="1" i="0" lang="zh-TW" sz="20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小中高-來上客-以生命教育為主軸</a:t>
            </a:r>
            <a:endParaRPr b="1" i="0" sz="20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b="1" i="0" lang="zh-TW" sz="20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客委會-</a:t>
            </a:r>
            <a:r>
              <a:rPr b="1" i="0" lang="zh-TW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國高中客語文數位教材</a:t>
            </a:r>
            <a:endParaRPr b="1" i="0" sz="20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0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     輔助工具/銜接教材/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0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b="1" i="0" lang="zh-TW" sz="20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客家語姓名拼音查詢</a:t>
            </a:r>
            <a:endParaRPr b="1" i="0" sz="20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000" u="sng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https://youth.hakka.gov.tw/</a:t>
            </a:r>
            <a:endParaRPr b="1" i="0" sz="20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1789339"/>
            <a:ext cx="4160188" cy="200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62944" y="3506323"/>
            <a:ext cx="3712191" cy="1599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2342" y="1463040"/>
            <a:ext cx="2339266" cy="29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"/>
          <p:cNvPicPr preferRelativeResize="0"/>
          <p:nvPr/>
        </p:nvPicPr>
        <p:blipFill rotWithShape="1">
          <a:blip r:embed="rId4">
            <a:alphaModFix/>
          </a:blip>
          <a:srcRect b="291" l="69114" r="0" t="90522"/>
          <a:stretch/>
        </p:blipFill>
        <p:spPr>
          <a:xfrm flipH="1">
            <a:off x="6398054" y="-1114447"/>
            <a:ext cx="260494" cy="5495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"/>
          <p:cNvPicPr preferRelativeResize="0"/>
          <p:nvPr/>
        </p:nvPicPr>
        <p:blipFill rotWithShape="1">
          <a:blip r:embed="rId4">
            <a:alphaModFix/>
          </a:blip>
          <a:srcRect b="680" l="69281" r="0" t="90522"/>
          <a:stretch/>
        </p:blipFill>
        <p:spPr>
          <a:xfrm rot="5400000">
            <a:off x="4364870" y="-1544719"/>
            <a:ext cx="169955" cy="4614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"/>
          <p:cNvPicPr preferRelativeResize="0"/>
          <p:nvPr/>
        </p:nvPicPr>
        <p:blipFill rotWithShape="1">
          <a:blip r:embed="rId4">
            <a:alphaModFix/>
          </a:blip>
          <a:srcRect b="680" l="69281" r="0" t="90522"/>
          <a:stretch/>
        </p:blipFill>
        <p:spPr>
          <a:xfrm rot="5400000">
            <a:off x="4364974" y="2068514"/>
            <a:ext cx="169955" cy="461437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"/>
          <p:cNvSpPr txBox="1"/>
          <p:nvPr/>
        </p:nvSpPr>
        <p:spPr>
          <a:xfrm>
            <a:off x="1645920" y="1016953"/>
            <a:ext cx="4614379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zh-TW" sz="3300" u="none" cap="none" strike="noStrike">
                <a:solidFill>
                  <a:srgbClr val="754C24"/>
                </a:solidFill>
                <a:latin typeface="Arial"/>
                <a:ea typeface="Arial"/>
                <a:cs typeface="Arial"/>
                <a:sym typeface="Arial"/>
              </a:rPr>
              <a:t>新北市本土語文輔導團</a:t>
            </a:r>
            <a:endParaRPr b="0" i="0" sz="1800" u="none" cap="none" strike="noStrike">
              <a:solidFill>
                <a:srgbClr val="754C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"/>
          <p:cNvSpPr txBox="1"/>
          <p:nvPr/>
        </p:nvSpPr>
        <p:spPr>
          <a:xfrm>
            <a:off x="2864125" y="1861025"/>
            <a:ext cx="363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zh-TW" sz="2600" u="none" cap="none" strike="noStrike">
                <a:solidFill>
                  <a:srgbClr val="754C24"/>
                </a:solidFill>
                <a:latin typeface="Arial"/>
                <a:ea typeface="Arial"/>
                <a:cs typeface="Arial"/>
                <a:sym typeface="Arial"/>
              </a:rPr>
              <a:t>閩</a:t>
            </a:r>
            <a:r>
              <a:rPr b="0" i="0" lang="zh-TW" sz="2500" u="none" cap="none" strike="noStrike">
                <a:solidFill>
                  <a:srgbClr val="754C24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r>
              <a:rPr b="0" i="0" lang="zh-TW" sz="25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重陽國小/柑園國中</a:t>
            </a:r>
            <a:endParaRPr b="0" i="0" sz="25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96046" y="1960943"/>
            <a:ext cx="568086" cy="35654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"/>
          <p:cNvSpPr txBox="1"/>
          <p:nvPr/>
        </p:nvSpPr>
        <p:spPr>
          <a:xfrm>
            <a:off x="2905824" y="2723300"/>
            <a:ext cx="363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zh-TW" sz="2600" u="none" cap="none" strike="noStrike">
                <a:solidFill>
                  <a:srgbClr val="754C24"/>
                </a:solidFill>
                <a:latin typeface="Arial"/>
                <a:ea typeface="Arial"/>
                <a:cs typeface="Arial"/>
                <a:sym typeface="Arial"/>
              </a:rPr>
              <a:t>客</a:t>
            </a:r>
            <a:r>
              <a:rPr b="0" i="0" lang="zh-TW" sz="2400" u="none" cap="none" strike="noStrike">
                <a:solidFill>
                  <a:srgbClr val="754C24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r>
              <a:rPr b="0" i="0" lang="zh-TW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崇德國小/永和國中</a:t>
            </a:r>
            <a:endParaRPr b="0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97530">
            <a:off x="2324892" y="2810870"/>
            <a:ext cx="510386" cy="39102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"/>
          <p:cNvSpPr txBox="1"/>
          <p:nvPr/>
        </p:nvSpPr>
        <p:spPr>
          <a:xfrm>
            <a:off x="2864126" y="3574925"/>
            <a:ext cx="3671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zh-TW" sz="2600" u="none" cap="none" strike="noStrike">
                <a:solidFill>
                  <a:srgbClr val="754C24"/>
                </a:solidFill>
                <a:latin typeface="Arial"/>
                <a:ea typeface="Arial"/>
                <a:cs typeface="Arial"/>
                <a:sym typeface="Arial"/>
              </a:rPr>
              <a:t>原</a:t>
            </a:r>
            <a:r>
              <a:rPr b="0" i="0" lang="zh-TW" sz="2900" u="none" cap="none" strike="noStrike">
                <a:solidFill>
                  <a:srgbClr val="754C24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r>
              <a:rPr b="0" i="0" lang="zh-TW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集美國小/清水高中</a:t>
            </a:r>
            <a:endParaRPr b="0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83765" y="3695265"/>
            <a:ext cx="510386" cy="3910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" name="Google Shape;194;p2"/>
          <p:cNvCxnSpPr/>
          <p:nvPr/>
        </p:nvCxnSpPr>
        <p:spPr>
          <a:xfrm>
            <a:off x="3192780" y="2384244"/>
            <a:ext cx="2811780" cy="0"/>
          </a:xfrm>
          <a:prstGeom prst="straightConnector1">
            <a:avLst/>
          </a:prstGeom>
          <a:noFill/>
          <a:ln cap="flat" cmpd="sng" w="12700">
            <a:solidFill>
              <a:srgbClr val="754C24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95" name="Google Shape;195;p2"/>
          <p:cNvCxnSpPr/>
          <p:nvPr/>
        </p:nvCxnSpPr>
        <p:spPr>
          <a:xfrm flipH="1" rot="10800000">
            <a:off x="3228866" y="3246531"/>
            <a:ext cx="2900103" cy="1"/>
          </a:xfrm>
          <a:prstGeom prst="straightConnector1">
            <a:avLst/>
          </a:prstGeom>
          <a:noFill/>
          <a:ln cap="flat" cmpd="sng" w="12700">
            <a:solidFill>
              <a:srgbClr val="754C24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96" name="Google Shape;196;p2"/>
          <p:cNvCxnSpPr/>
          <p:nvPr/>
        </p:nvCxnSpPr>
        <p:spPr>
          <a:xfrm>
            <a:off x="3101020" y="4156769"/>
            <a:ext cx="3027949" cy="0"/>
          </a:xfrm>
          <a:prstGeom prst="straightConnector1">
            <a:avLst/>
          </a:prstGeom>
          <a:noFill/>
          <a:ln cap="flat" cmpd="sng" w="12700">
            <a:solidFill>
              <a:srgbClr val="754C24"/>
            </a:solidFill>
            <a:prstDash val="dash"/>
            <a:miter lim="800000"/>
            <a:headEnd len="sm" w="sm" type="none"/>
            <a:tailEnd len="sm" w="sm" type="none"/>
          </a:ln>
        </p:spPr>
      </p:cxnSp>
      <p:pic>
        <p:nvPicPr>
          <p:cNvPr id="197" name="Google Shape;19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3516" y="1773899"/>
            <a:ext cx="568086" cy="356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3038" y="2362050"/>
            <a:ext cx="4877978" cy="278145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0"/>
          <p:cNvSpPr txBox="1"/>
          <p:nvPr/>
        </p:nvSpPr>
        <p:spPr>
          <a:xfrm>
            <a:off x="54000" y="1253838"/>
            <a:ext cx="6513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zh-TW" sz="3000">
                <a:solidFill>
                  <a:srgbClr val="FF00FF"/>
                </a:solidFill>
              </a:rPr>
              <a:t>@</a:t>
            </a:r>
            <a:r>
              <a:rPr b="1" i="0" lang="zh-TW" sz="3000" u="none" cap="none" strike="noStrike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113 年全國中小學客家</a:t>
            </a:r>
            <a:r>
              <a:rPr b="1" lang="zh-TW" sz="3000">
                <a:solidFill>
                  <a:srgbClr val="2A5010"/>
                </a:solidFill>
              </a:rPr>
              <a:t>  </a:t>
            </a:r>
            <a:r>
              <a:rPr b="1" i="0" lang="zh-TW" sz="3000" u="none" cap="none" strike="noStrike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藝文競賽-</a:t>
            </a:r>
            <a:r>
              <a:rPr b="1" i="0" lang="zh-TW" sz="3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客語對話</a:t>
            </a:r>
            <a:endParaRPr b="1" i="0" sz="3000" u="none" cap="none" strike="noStrike">
              <a:solidFill>
                <a:srgbClr val="2A501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0"/>
          <p:cNvSpPr txBox="1"/>
          <p:nvPr/>
        </p:nvSpPr>
        <p:spPr>
          <a:xfrm>
            <a:off x="54000" y="44025"/>
            <a:ext cx="67500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000">
                <a:solidFill>
                  <a:srgbClr val="FF00FF"/>
                </a:solidFill>
              </a:rPr>
              <a:t>@</a:t>
            </a:r>
            <a:r>
              <a:rPr b="1" lang="zh-TW" sz="3000">
                <a:solidFill>
                  <a:srgbClr val="2A5010"/>
                </a:solidFill>
              </a:rPr>
              <a:t>112學年度本土語言影音創意說唱站(讚)</a:t>
            </a:r>
            <a:r>
              <a:rPr b="1" lang="zh-TW" sz="3000">
                <a:solidFill>
                  <a:srgbClr val="FF0000"/>
                </a:solidFill>
              </a:rPr>
              <a:t>【我「」，我驕傲】</a:t>
            </a:r>
            <a:endParaRPr b="1" sz="5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1"/>
          <p:cNvSpPr txBox="1"/>
          <p:nvPr/>
        </p:nvSpPr>
        <p:spPr>
          <a:xfrm>
            <a:off x="1208921" y="275761"/>
            <a:ext cx="442225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zh-TW" sz="4400" u="none" cap="none" strike="noStrike">
                <a:solidFill>
                  <a:srgbClr val="754C24"/>
                </a:solidFill>
                <a:latin typeface="Impact"/>
                <a:ea typeface="Impact"/>
                <a:cs typeface="Impact"/>
                <a:sym typeface="Impact"/>
              </a:rPr>
              <a:t>歡迎分享資源</a:t>
            </a:r>
            <a:endParaRPr b="1" i="0" sz="4400" u="none" cap="none" strike="noStrike">
              <a:solidFill>
                <a:srgbClr val="754C24"/>
              </a:solidFill>
            </a:endParaRPr>
          </a:p>
        </p:txBody>
      </p:sp>
      <p:pic>
        <p:nvPicPr>
          <p:cNvPr id="396" name="Google Shape;39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15886">
            <a:off x="198744" y="196812"/>
            <a:ext cx="830924" cy="9273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7" name="Google Shape;397;p21"/>
          <p:cNvCxnSpPr/>
          <p:nvPr/>
        </p:nvCxnSpPr>
        <p:spPr>
          <a:xfrm flipH="1" rot="10800000">
            <a:off x="1300966" y="1019779"/>
            <a:ext cx="3622358" cy="9325"/>
          </a:xfrm>
          <a:prstGeom prst="straightConnector1">
            <a:avLst/>
          </a:prstGeom>
          <a:noFill/>
          <a:ln cap="flat" cmpd="sng" w="12700">
            <a:solidFill>
              <a:srgbClr val="754C24"/>
            </a:solidFill>
            <a:prstDash val="dash"/>
            <a:miter lim="800000"/>
            <a:headEnd len="sm" w="sm" type="none"/>
            <a:tailEnd len="sm" w="sm" type="none"/>
          </a:ln>
        </p:spPr>
      </p:cxnSp>
      <p:pic>
        <p:nvPicPr>
          <p:cNvPr id="398" name="Google Shape;398;p21"/>
          <p:cNvPicPr preferRelativeResize="0"/>
          <p:nvPr/>
        </p:nvPicPr>
        <p:blipFill rotWithShape="1">
          <a:blip r:embed="rId4">
            <a:alphaModFix/>
          </a:blip>
          <a:srcRect b="291" l="69114" r="0" t="90522"/>
          <a:stretch/>
        </p:blipFill>
        <p:spPr>
          <a:xfrm>
            <a:off x="22508" y="2965310"/>
            <a:ext cx="170878" cy="179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1"/>
          <p:cNvPicPr preferRelativeResize="0"/>
          <p:nvPr/>
        </p:nvPicPr>
        <p:blipFill rotWithShape="1">
          <a:blip r:embed="rId4">
            <a:alphaModFix/>
          </a:blip>
          <a:srcRect b="680" l="69281" r="0" t="90522"/>
          <a:stretch/>
        </p:blipFill>
        <p:spPr>
          <a:xfrm rot="5400000">
            <a:off x="1594749" y="3206375"/>
            <a:ext cx="169955" cy="314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1"/>
          <p:cNvPicPr preferRelativeResize="0"/>
          <p:nvPr/>
        </p:nvPicPr>
        <p:blipFill rotWithShape="1">
          <a:blip r:embed="rId4">
            <a:alphaModFix/>
          </a:blip>
          <a:srcRect b="291" l="69114" r="0" t="90522"/>
          <a:stretch/>
        </p:blipFill>
        <p:spPr>
          <a:xfrm>
            <a:off x="6666211" y="275738"/>
            <a:ext cx="170878" cy="159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1"/>
          <p:cNvPicPr preferRelativeResize="0"/>
          <p:nvPr/>
        </p:nvPicPr>
        <p:blipFill rotWithShape="1">
          <a:blip r:embed="rId4">
            <a:alphaModFix/>
          </a:blip>
          <a:srcRect b="680" l="69281" r="0" t="90522"/>
          <a:stretch/>
        </p:blipFill>
        <p:spPr>
          <a:xfrm rot="5400000">
            <a:off x="5640365" y="-782599"/>
            <a:ext cx="169955" cy="2052639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1"/>
          <p:cNvSpPr/>
          <p:nvPr/>
        </p:nvSpPr>
        <p:spPr>
          <a:xfrm rot="-669893">
            <a:off x="1297780" y="3320815"/>
            <a:ext cx="1028092" cy="1044057"/>
          </a:xfrm>
          <a:custGeom>
            <a:rect b="b" l="l" r="r" t="t"/>
            <a:pathLst>
              <a:path extrusionOk="0" h="876300" w="2654300">
                <a:moveTo>
                  <a:pt x="0" y="0"/>
                </a:moveTo>
                <a:cubicBezTo>
                  <a:pt x="156633" y="197908"/>
                  <a:pt x="313267" y="395817"/>
                  <a:pt x="571500" y="482600"/>
                </a:cubicBezTo>
                <a:cubicBezTo>
                  <a:pt x="829733" y="569383"/>
                  <a:pt x="1202267" y="455083"/>
                  <a:pt x="1549400" y="520700"/>
                </a:cubicBezTo>
                <a:cubicBezTo>
                  <a:pt x="1896533" y="586317"/>
                  <a:pt x="2275416" y="731308"/>
                  <a:pt x="2654300" y="876300"/>
                </a:cubicBezTo>
              </a:path>
            </a:pathLst>
          </a:custGeom>
          <a:noFill/>
          <a:ln cap="flat" cmpd="sng" w="28575">
            <a:solidFill>
              <a:srgbClr val="8DA9D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21"/>
          <p:cNvSpPr/>
          <p:nvPr/>
        </p:nvSpPr>
        <p:spPr>
          <a:xfrm>
            <a:off x="1386847" y="1651602"/>
            <a:ext cx="960120" cy="514191"/>
          </a:xfrm>
          <a:custGeom>
            <a:rect b="b" l="l" r="r" t="t"/>
            <a:pathLst>
              <a:path extrusionOk="0" h="520700" w="2743200">
                <a:moveTo>
                  <a:pt x="0" y="520700"/>
                </a:moveTo>
                <a:cubicBezTo>
                  <a:pt x="232833" y="391583"/>
                  <a:pt x="465667" y="262467"/>
                  <a:pt x="787400" y="228600"/>
                </a:cubicBezTo>
                <a:cubicBezTo>
                  <a:pt x="1109133" y="194733"/>
                  <a:pt x="1604433" y="355600"/>
                  <a:pt x="1930400" y="317500"/>
                </a:cubicBezTo>
                <a:cubicBezTo>
                  <a:pt x="2256367" y="279400"/>
                  <a:pt x="2499783" y="139700"/>
                  <a:pt x="2743200" y="0"/>
                </a:cubicBezTo>
              </a:path>
            </a:pathLst>
          </a:custGeom>
          <a:noFill/>
          <a:ln cap="flat" cmpd="sng" w="28575">
            <a:solidFill>
              <a:srgbClr val="8DA9D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21"/>
          <p:cNvSpPr/>
          <p:nvPr/>
        </p:nvSpPr>
        <p:spPr>
          <a:xfrm>
            <a:off x="1725052" y="2430400"/>
            <a:ext cx="743140" cy="142738"/>
          </a:xfrm>
          <a:custGeom>
            <a:rect b="b" l="l" r="r" t="t"/>
            <a:pathLst>
              <a:path extrusionOk="0" h="254890" w="2108200">
                <a:moveTo>
                  <a:pt x="0" y="112861"/>
                </a:moveTo>
                <a:cubicBezTo>
                  <a:pt x="209550" y="191177"/>
                  <a:pt x="419100" y="269494"/>
                  <a:pt x="685800" y="252561"/>
                </a:cubicBezTo>
                <a:cubicBezTo>
                  <a:pt x="952500" y="235628"/>
                  <a:pt x="1363133" y="43011"/>
                  <a:pt x="1600200" y="11261"/>
                </a:cubicBezTo>
                <a:cubicBezTo>
                  <a:pt x="1837267" y="-20489"/>
                  <a:pt x="1972733" y="20786"/>
                  <a:pt x="2108200" y="62061"/>
                </a:cubicBezTo>
              </a:path>
            </a:pathLst>
          </a:custGeom>
          <a:noFill/>
          <a:ln cap="flat" cmpd="sng" w="28575">
            <a:solidFill>
              <a:srgbClr val="8DA9D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21"/>
          <p:cNvSpPr/>
          <p:nvPr/>
        </p:nvSpPr>
        <p:spPr>
          <a:xfrm>
            <a:off x="1717021" y="2722409"/>
            <a:ext cx="1629668" cy="143768"/>
          </a:xfrm>
          <a:custGeom>
            <a:rect b="b" l="l" r="r" t="t"/>
            <a:pathLst>
              <a:path extrusionOk="0" h="266878" w="2732129">
                <a:moveTo>
                  <a:pt x="1629" y="0"/>
                </a:moveTo>
                <a:cubicBezTo>
                  <a:pt x="-2604" y="3175"/>
                  <a:pt x="-6837" y="6350"/>
                  <a:pt x="103229" y="50800"/>
                </a:cubicBezTo>
                <a:cubicBezTo>
                  <a:pt x="213295" y="95250"/>
                  <a:pt x="340296" y="260350"/>
                  <a:pt x="662029" y="266700"/>
                </a:cubicBezTo>
                <a:cubicBezTo>
                  <a:pt x="983762" y="273050"/>
                  <a:pt x="1688612" y="107950"/>
                  <a:pt x="2033629" y="88900"/>
                </a:cubicBezTo>
                <a:cubicBezTo>
                  <a:pt x="2378646" y="69850"/>
                  <a:pt x="2555387" y="111125"/>
                  <a:pt x="2732129" y="152400"/>
                </a:cubicBezTo>
              </a:path>
            </a:pathLst>
          </a:custGeom>
          <a:noFill/>
          <a:ln cap="flat" cmpd="sng" w="28575">
            <a:solidFill>
              <a:srgbClr val="8DA9D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21"/>
          <p:cNvSpPr/>
          <p:nvPr/>
        </p:nvSpPr>
        <p:spPr>
          <a:xfrm rot="-710525">
            <a:off x="1517351" y="3149781"/>
            <a:ext cx="1031800" cy="482553"/>
          </a:xfrm>
          <a:custGeom>
            <a:rect b="b" l="l" r="r" t="t"/>
            <a:pathLst>
              <a:path extrusionOk="0" h="662740" w="2171700">
                <a:moveTo>
                  <a:pt x="0" y="0"/>
                </a:moveTo>
                <a:cubicBezTo>
                  <a:pt x="230716" y="41275"/>
                  <a:pt x="461433" y="82550"/>
                  <a:pt x="698500" y="190500"/>
                </a:cubicBezTo>
                <a:cubicBezTo>
                  <a:pt x="935567" y="298450"/>
                  <a:pt x="1176867" y="594783"/>
                  <a:pt x="1422400" y="647700"/>
                </a:cubicBezTo>
                <a:cubicBezTo>
                  <a:pt x="1667933" y="700617"/>
                  <a:pt x="1919816" y="604308"/>
                  <a:pt x="2171700" y="508000"/>
                </a:cubicBezTo>
              </a:path>
            </a:pathLst>
          </a:custGeom>
          <a:noFill/>
          <a:ln cap="flat" cmpd="sng" w="28575">
            <a:solidFill>
              <a:srgbClr val="8DA9D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614205" y="2192879"/>
            <a:ext cx="1189435" cy="1189435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8DA9D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1"/>
          <p:cNvSpPr/>
          <p:nvPr/>
        </p:nvSpPr>
        <p:spPr>
          <a:xfrm>
            <a:off x="2457901" y="2101675"/>
            <a:ext cx="560100" cy="513900"/>
          </a:xfrm>
          <a:prstGeom prst="ellipse">
            <a:avLst/>
          </a:prstGeom>
          <a:solidFill>
            <a:srgbClr val="D8E2F3"/>
          </a:solidFill>
          <a:ln cap="flat" cmpd="sng" w="57150">
            <a:solidFill>
              <a:srgbClr val="8DA9D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zh-TW" sz="28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 b="0" i="0" sz="2800" u="none" cap="none" strike="noStrik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1"/>
          <p:cNvSpPr/>
          <p:nvPr/>
        </p:nvSpPr>
        <p:spPr>
          <a:xfrm>
            <a:off x="3388598" y="2644150"/>
            <a:ext cx="560100" cy="513900"/>
          </a:xfrm>
          <a:prstGeom prst="ellipse">
            <a:avLst/>
          </a:prstGeom>
          <a:solidFill>
            <a:srgbClr val="D8E2F3"/>
          </a:solidFill>
          <a:ln cap="flat" cmpd="sng" w="57150">
            <a:solidFill>
              <a:srgbClr val="8DA9D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zh-TW" sz="28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 b="0" i="0" sz="2800" u="none" cap="none" strike="noStrik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21"/>
          <p:cNvSpPr/>
          <p:nvPr/>
        </p:nvSpPr>
        <p:spPr>
          <a:xfrm>
            <a:off x="2590687" y="3130224"/>
            <a:ext cx="560100" cy="615000"/>
          </a:xfrm>
          <a:prstGeom prst="ellipse">
            <a:avLst/>
          </a:prstGeom>
          <a:solidFill>
            <a:srgbClr val="D8E2F3"/>
          </a:solidFill>
          <a:ln cap="flat" cmpd="sng" w="57150">
            <a:solidFill>
              <a:srgbClr val="8DA9D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zh-TW" sz="28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04</a:t>
            </a:r>
            <a:endParaRPr b="0" i="0" sz="2800" u="none" cap="none" strike="noStrik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1"/>
          <p:cNvSpPr/>
          <p:nvPr/>
        </p:nvSpPr>
        <p:spPr>
          <a:xfrm>
            <a:off x="2346986" y="1356050"/>
            <a:ext cx="666900" cy="637800"/>
          </a:xfrm>
          <a:prstGeom prst="ellipse">
            <a:avLst/>
          </a:prstGeom>
          <a:solidFill>
            <a:srgbClr val="D8E2F3"/>
          </a:solidFill>
          <a:ln cap="flat" cmpd="sng" w="57150">
            <a:solidFill>
              <a:srgbClr val="8DA9D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zh-TW" sz="28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 b="0" i="0" sz="2800" u="none" cap="none" strike="noStrik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21"/>
          <p:cNvSpPr/>
          <p:nvPr/>
        </p:nvSpPr>
        <p:spPr>
          <a:xfrm>
            <a:off x="2471775" y="4097975"/>
            <a:ext cx="560100" cy="551700"/>
          </a:xfrm>
          <a:prstGeom prst="ellipse">
            <a:avLst/>
          </a:prstGeom>
          <a:solidFill>
            <a:srgbClr val="D8E2F3"/>
          </a:solidFill>
          <a:ln cap="flat" cmpd="sng" w="57150">
            <a:solidFill>
              <a:srgbClr val="8DA9D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zh-TW" sz="28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05</a:t>
            </a:r>
            <a:endParaRPr b="0" i="0" sz="2800" u="none" cap="none" strike="noStrik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3" name="Google Shape;413;p21"/>
          <p:cNvGrpSpPr/>
          <p:nvPr/>
        </p:nvGrpSpPr>
        <p:grpSpPr>
          <a:xfrm>
            <a:off x="243570" y="2101675"/>
            <a:ext cx="1669581" cy="1518546"/>
            <a:chOff x="812661" y="2160721"/>
            <a:chExt cx="1562400" cy="1409978"/>
          </a:xfrm>
        </p:grpSpPr>
        <p:pic>
          <p:nvPicPr>
            <p:cNvPr id="414" name="Google Shape;414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06337" y="2160721"/>
              <a:ext cx="1431800" cy="14099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5" name="Google Shape;415;p21"/>
            <p:cNvSpPr txBox="1"/>
            <p:nvPr/>
          </p:nvSpPr>
          <p:spPr>
            <a:xfrm>
              <a:off x="812661" y="2160724"/>
              <a:ext cx="1562400" cy="12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rgbClr val="7030A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多語</a:t>
              </a:r>
              <a:endParaRPr b="1" i="0" sz="2400" u="none" cap="none" strike="noStrik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rgbClr val="7030A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共存</a:t>
              </a:r>
              <a:endParaRPr b="1" i="0" sz="2400" u="none" cap="none" strike="noStrik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rgbClr val="7030A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共榮</a:t>
              </a:r>
              <a:endParaRPr b="1" i="0" sz="2400" u="none" cap="none" strike="noStrik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416" name="Google Shape;416;p21"/>
          <p:cNvSpPr/>
          <p:nvPr/>
        </p:nvSpPr>
        <p:spPr>
          <a:xfrm>
            <a:off x="3232926" y="3288775"/>
            <a:ext cx="3143400" cy="7695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zh-TW" sz="3500" u="none" cap="none" strike="noStrik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承蒙你</a:t>
            </a:r>
            <a:r>
              <a:rPr b="1" i="0" lang="zh-TW" sz="1500" u="none" cap="none" strike="noStrik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shin mung ngi</a:t>
            </a:r>
            <a:endParaRPr b="1" i="0" sz="1500" u="none" cap="none" strike="noStrike">
              <a:solidFill>
                <a:srgbClr val="000000"/>
              </a:solidFill>
            </a:endParaRPr>
          </a:p>
        </p:txBody>
      </p:sp>
      <p:sp>
        <p:nvSpPr>
          <p:cNvPr id="417" name="Google Shape;417;p21"/>
          <p:cNvSpPr/>
          <p:nvPr/>
        </p:nvSpPr>
        <p:spPr>
          <a:xfrm>
            <a:off x="3102350" y="4097975"/>
            <a:ext cx="2676600" cy="6036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sz="3500">
              <a:solidFill>
                <a:srgbClr val="7030A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zh-TW" sz="3500" u="none" cap="none" strike="noStrik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恁仔細</a:t>
            </a:r>
            <a:r>
              <a:rPr b="1" i="0" lang="zh-TW" sz="1600" u="none" cap="none" strike="noStrik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anˋziiˋse</a:t>
            </a:r>
            <a:endParaRPr b="1" i="0" sz="4200" u="none" cap="none" strike="noStrike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1"/>
          <p:cNvSpPr/>
          <p:nvPr/>
        </p:nvSpPr>
        <p:spPr>
          <a:xfrm>
            <a:off x="4029995" y="2580184"/>
            <a:ext cx="2280000" cy="6036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zh-TW" sz="3550">
                <a:solidFill>
                  <a:schemeClr val="accent1"/>
                </a:solidFill>
                <a:highlight>
                  <a:srgbClr val="FFFFFF"/>
                </a:highlight>
                <a:uFill>
                  <a:noFill/>
                </a:uFill>
                <a:latin typeface="Microsoft JhengHei"/>
                <a:ea typeface="Microsoft JhengHei"/>
                <a:cs typeface="Microsoft JhengHei"/>
                <a:sym typeface="Microsoft JhengHe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uninang</a:t>
            </a:r>
            <a:endParaRPr b="1" i="0" sz="4800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21"/>
          <p:cNvSpPr/>
          <p:nvPr/>
        </p:nvSpPr>
        <p:spPr>
          <a:xfrm>
            <a:off x="3124820" y="1792065"/>
            <a:ext cx="2781300" cy="6036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zh-TW" sz="4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maljimalji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21"/>
          <p:cNvSpPr/>
          <p:nvPr/>
        </p:nvSpPr>
        <p:spPr>
          <a:xfrm>
            <a:off x="3102344" y="1045202"/>
            <a:ext cx="3288600" cy="6036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1" i="0" lang="zh-TW" sz="3900" u="none" cap="none" strike="noStrik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多謝！勞力！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"/>
          <p:cNvSpPr/>
          <p:nvPr/>
        </p:nvSpPr>
        <p:spPr>
          <a:xfrm>
            <a:off x="1395455" y="1129066"/>
            <a:ext cx="5317427" cy="3852317"/>
          </a:xfrm>
          <a:prstGeom prst="rect">
            <a:avLst/>
          </a:prstGeom>
          <a:gradFill>
            <a:gsLst>
              <a:gs pos="0">
                <a:srgbClr val="F9D172"/>
              </a:gs>
              <a:gs pos="50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4" name="Google Shape;204;p3"/>
          <p:cNvGrpSpPr/>
          <p:nvPr/>
        </p:nvGrpSpPr>
        <p:grpSpPr>
          <a:xfrm>
            <a:off x="-113732" y="765403"/>
            <a:ext cx="2840897" cy="3852318"/>
            <a:chOff x="-101999" y="-699770"/>
            <a:chExt cx="5293759" cy="5477510"/>
          </a:xfrm>
        </p:grpSpPr>
        <p:pic>
          <p:nvPicPr>
            <p:cNvPr id="205" name="Google Shape;205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101999" y="-699770"/>
              <a:ext cx="5293759" cy="5477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3709" y="538159"/>
              <a:ext cx="3150735" cy="36850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7" name="Google Shape;207;p3"/>
          <p:cNvSpPr txBox="1"/>
          <p:nvPr/>
        </p:nvSpPr>
        <p:spPr>
          <a:xfrm>
            <a:off x="2612528" y="584509"/>
            <a:ext cx="4046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zh-TW" sz="4000" u="none" cap="none" strike="noStrike">
                <a:solidFill>
                  <a:srgbClr val="754C24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b="0" i="0" lang="zh-TW" sz="1500" u="none" cap="none" strike="noStrike">
                <a:solidFill>
                  <a:srgbClr val="754C24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b="1" i="0" lang="zh-TW" sz="3600" u="none" cap="none" strike="noStrike">
                <a:solidFill>
                  <a:srgbClr val="754C2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閩南語相關資源</a:t>
            </a:r>
            <a:endParaRPr b="1" i="0" sz="3600" u="none" cap="none" strike="noStrike">
              <a:solidFill>
                <a:srgbClr val="754C2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08" name="Google Shape;20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93710" y="456507"/>
            <a:ext cx="1020563" cy="7818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3"/>
          <p:cNvCxnSpPr/>
          <p:nvPr/>
        </p:nvCxnSpPr>
        <p:spPr>
          <a:xfrm flipH="1" rot="10800000">
            <a:off x="2727165" y="1292395"/>
            <a:ext cx="3931383" cy="14664"/>
          </a:xfrm>
          <a:prstGeom prst="straightConnector1">
            <a:avLst/>
          </a:prstGeom>
          <a:noFill/>
          <a:ln cap="flat" cmpd="sng" w="12700">
            <a:solidFill>
              <a:srgbClr val="754C24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210" name="Google Shape;210;p3"/>
          <p:cNvSpPr txBox="1"/>
          <p:nvPr/>
        </p:nvSpPr>
        <p:spPr>
          <a:xfrm>
            <a:off x="2148840" y="1331371"/>
            <a:ext cx="4282440" cy="3531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Font typeface="Arial"/>
              <a:buChar char="•"/>
            </a:pPr>
            <a:r>
              <a:rPr b="1" i="0" lang="zh-TW" sz="2800" u="none" cap="none" strike="noStrike">
                <a:solidFill>
                  <a:srgbClr val="754C2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公視台語台資源</a:t>
            </a:r>
            <a:endParaRPr b="1" i="0" sz="2800" u="none" cap="none" strike="noStrike">
              <a:solidFill>
                <a:srgbClr val="754C2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Font typeface="Arial"/>
              <a:buChar char="•"/>
            </a:pPr>
            <a:r>
              <a:rPr b="1" i="0" lang="zh-TW" sz="2800" u="none" cap="none" strike="noStrike">
                <a:solidFill>
                  <a:srgbClr val="754C2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認證網站和資源</a:t>
            </a:r>
            <a:endParaRPr b="1" i="0" sz="2800" u="none" cap="none" strike="noStrike">
              <a:solidFill>
                <a:srgbClr val="754C2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Font typeface="Arial"/>
              <a:buChar char="•"/>
            </a:pPr>
            <a:r>
              <a:rPr b="1" i="0" lang="zh-TW" sz="2800" u="none" cap="none" strike="noStrike">
                <a:solidFill>
                  <a:srgbClr val="754C2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輔導團教學資源</a:t>
            </a:r>
            <a:endParaRPr b="1" i="0" sz="2800" u="none" cap="none" strike="noStrike">
              <a:solidFill>
                <a:srgbClr val="754C2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Font typeface="Arial"/>
              <a:buChar char="•"/>
            </a:pPr>
            <a:r>
              <a:rPr b="1" i="0" lang="zh-TW" sz="2800" u="none" cap="none" strike="noStrike">
                <a:solidFill>
                  <a:srgbClr val="754C2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自學網站</a:t>
            </a:r>
            <a:endParaRPr b="1" i="0" sz="2800" u="none" cap="none" strike="noStrike">
              <a:solidFill>
                <a:srgbClr val="754C2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Font typeface="Arial"/>
              <a:buChar char="•"/>
            </a:pPr>
            <a:r>
              <a:rPr b="1" i="0" lang="zh-TW" sz="2800" u="none" cap="none" strike="noStrike">
                <a:solidFill>
                  <a:srgbClr val="754C2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研習訊息</a:t>
            </a:r>
            <a:endParaRPr b="1" i="0" sz="2800" u="none" cap="none" strike="noStrike">
              <a:solidFill>
                <a:srgbClr val="754C2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15716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rgbClr val="754C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3"/>
          <p:cNvPicPr preferRelativeResize="0"/>
          <p:nvPr/>
        </p:nvPicPr>
        <p:blipFill rotWithShape="1">
          <a:blip r:embed="rId6">
            <a:alphaModFix/>
          </a:blip>
          <a:srcRect b="291" l="69114" r="0" t="90522"/>
          <a:stretch/>
        </p:blipFill>
        <p:spPr>
          <a:xfrm>
            <a:off x="6658548" y="765403"/>
            <a:ext cx="170878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"/>
          <p:cNvPicPr preferRelativeResize="0"/>
          <p:nvPr/>
        </p:nvPicPr>
        <p:blipFill rotWithShape="1">
          <a:blip r:embed="rId6">
            <a:alphaModFix/>
          </a:blip>
          <a:srcRect b="291" l="69114" r="0" t="90522"/>
          <a:stretch/>
        </p:blipFill>
        <p:spPr>
          <a:xfrm flipH="1" rot="10800000">
            <a:off x="6658548" y="3721141"/>
            <a:ext cx="170878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"/>
          <p:cNvPicPr preferRelativeResize="0"/>
          <p:nvPr/>
        </p:nvPicPr>
        <p:blipFill rotWithShape="1">
          <a:blip r:embed="rId6">
            <a:alphaModFix/>
          </a:blip>
          <a:srcRect b="680" l="69281" r="0" t="90522"/>
          <a:stretch/>
        </p:blipFill>
        <p:spPr>
          <a:xfrm flipH="1" rot="5400000">
            <a:off x="5999866" y="3723800"/>
            <a:ext cx="169955" cy="133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8871" y="1432153"/>
            <a:ext cx="630984" cy="48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98364" y="2109021"/>
            <a:ext cx="630984" cy="48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6647" y="2765457"/>
            <a:ext cx="630984" cy="48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73400" y="3399793"/>
            <a:ext cx="630984" cy="48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2704" y="4036075"/>
            <a:ext cx="630984" cy="483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"/>
          <p:cNvSpPr txBox="1"/>
          <p:nvPr>
            <p:ph type="title"/>
          </p:nvPr>
        </p:nvSpPr>
        <p:spPr>
          <a:xfrm>
            <a:off x="471489" y="243840"/>
            <a:ext cx="3330892" cy="10439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br>
              <a:rPr lang="zh-TW" sz="5400"/>
            </a:br>
            <a:r>
              <a:rPr lang="zh-TW" sz="8800">
                <a:solidFill>
                  <a:srgbClr val="FF0000"/>
                </a:solidFill>
              </a:rPr>
              <a:t>14</a:t>
            </a:r>
            <a:r>
              <a:rPr lang="zh-TW" sz="6600"/>
              <a:t>頻道</a:t>
            </a:r>
            <a:endParaRPr/>
          </a:p>
        </p:txBody>
      </p:sp>
      <p:pic>
        <p:nvPicPr>
          <p:cNvPr id="225" name="Google Shape;225;p4"/>
          <p:cNvPicPr preferRelativeResize="0"/>
          <p:nvPr/>
        </p:nvPicPr>
        <p:blipFill rotWithShape="1">
          <a:blip r:embed="rId3">
            <a:alphaModFix/>
          </a:blip>
          <a:srcRect b="26642" l="0" r="0" t="16578"/>
          <a:stretch/>
        </p:blipFill>
        <p:spPr>
          <a:xfrm>
            <a:off x="3933108" y="169890"/>
            <a:ext cx="2841569" cy="2862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/>
          <p:cNvPicPr preferRelativeResize="0"/>
          <p:nvPr/>
        </p:nvPicPr>
        <p:blipFill rotWithShape="1">
          <a:blip r:embed="rId4">
            <a:alphaModFix/>
          </a:blip>
          <a:srcRect b="32135" l="19997" r="22113" t="26790"/>
          <a:stretch/>
        </p:blipFill>
        <p:spPr>
          <a:xfrm>
            <a:off x="3559037" y="3231832"/>
            <a:ext cx="3215640" cy="1584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"/>
          <p:cNvPicPr preferRelativeResize="0"/>
          <p:nvPr/>
        </p:nvPicPr>
        <p:blipFill rotWithShape="1">
          <a:blip r:embed="rId5">
            <a:alphaModFix/>
          </a:blip>
          <a:srcRect b="20741" l="15888" r="48098" t="34025"/>
          <a:stretch/>
        </p:blipFill>
        <p:spPr>
          <a:xfrm>
            <a:off x="335280" y="2072639"/>
            <a:ext cx="3024644" cy="264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"/>
          <p:cNvSpPr txBox="1"/>
          <p:nvPr>
            <p:ph type="title"/>
          </p:nvPr>
        </p:nvSpPr>
        <p:spPr>
          <a:xfrm>
            <a:off x="121920" y="236221"/>
            <a:ext cx="6857999" cy="50673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Microsoft JhengHei"/>
              <a:buNone/>
            </a:pPr>
            <a:r>
              <a:rPr lang="zh-TW" sz="4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113年閩南語認證</a:t>
            </a:r>
            <a:r>
              <a:rPr lang="zh-TW" sz="3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(一冬兩改)</a:t>
            </a:r>
            <a:r>
              <a:rPr lang="zh-TW" sz="3400" u="sng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</a:t>
            </a:r>
            <a:endParaRPr sz="34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34" name="Google Shape;234;p5"/>
          <p:cNvPicPr preferRelativeResize="0"/>
          <p:nvPr/>
        </p:nvPicPr>
        <p:blipFill rotWithShape="1">
          <a:blip r:embed="rId4">
            <a:alphaModFix/>
          </a:blip>
          <a:srcRect b="60219" l="30076" r="32843" t="16670"/>
          <a:stretch/>
        </p:blipFill>
        <p:spPr>
          <a:xfrm>
            <a:off x="2514600" y="1005840"/>
            <a:ext cx="4000499" cy="192023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5"/>
          <p:cNvSpPr/>
          <p:nvPr/>
        </p:nvSpPr>
        <p:spPr>
          <a:xfrm>
            <a:off x="121920" y="1005840"/>
            <a:ext cx="2125980" cy="184404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zh-TW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網路報名</a:t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zh-TW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(以網站公告為主)</a:t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5"/>
          <p:cNvSpPr/>
          <p:nvPr/>
        </p:nvSpPr>
        <p:spPr>
          <a:xfrm>
            <a:off x="121920" y="3036569"/>
            <a:ext cx="6614160" cy="157353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AF82"/>
              </a:gs>
              <a:gs pos="35000">
                <a:srgbClr val="FFC5A7"/>
              </a:gs>
              <a:gs pos="100000">
                <a:srgbClr val="FFE8DA"/>
              </a:gs>
            </a:gsLst>
            <a:lin ang="16200000" scaled="0"/>
          </a:gradFill>
          <a:ln cap="flat" cmpd="sng" w="9525">
            <a:solidFill>
              <a:srgbClr val="EB792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zh-TW" sz="2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初級(A2)以上報名費全退,閣記嘉獎。</a:t>
            </a:r>
            <a:endParaRPr b="1" i="0" sz="28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zh-TW" sz="2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BI嘉獎1支,B2/C1嘉獎2支,C2記功1支。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"/>
          <p:cNvSpPr txBox="1"/>
          <p:nvPr>
            <p:ph type="title"/>
          </p:nvPr>
        </p:nvSpPr>
        <p:spPr>
          <a:xfrm>
            <a:off x="471488" y="99061"/>
            <a:ext cx="5915025" cy="6629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>
                <a:solidFill>
                  <a:srgbClr val="FF0000"/>
                </a:solidFill>
              </a:rPr>
              <a:t>認證資源</a:t>
            </a:r>
            <a:endParaRPr/>
          </a:p>
        </p:txBody>
      </p:sp>
      <p:pic>
        <p:nvPicPr>
          <p:cNvPr id="242" name="Google Shape;242;p6"/>
          <p:cNvPicPr preferRelativeResize="0"/>
          <p:nvPr/>
        </p:nvPicPr>
        <p:blipFill rotWithShape="1">
          <a:blip r:embed="rId3">
            <a:alphaModFix/>
          </a:blip>
          <a:srcRect b="33376" l="42332" r="20223" t="24420"/>
          <a:stretch/>
        </p:blipFill>
        <p:spPr>
          <a:xfrm>
            <a:off x="260032" y="655321"/>
            <a:ext cx="3115628" cy="191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6"/>
          <p:cNvPicPr preferRelativeResize="0"/>
          <p:nvPr/>
        </p:nvPicPr>
        <p:blipFill rotWithShape="1">
          <a:blip r:embed="rId4">
            <a:alphaModFix/>
          </a:blip>
          <a:srcRect b="15531" l="24001" r="25332" t="20865"/>
          <a:stretch/>
        </p:blipFill>
        <p:spPr>
          <a:xfrm>
            <a:off x="260032" y="2744252"/>
            <a:ext cx="3115628" cy="2200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6"/>
          <p:cNvPicPr preferRelativeResize="0"/>
          <p:nvPr/>
        </p:nvPicPr>
        <p:blipFill rotWithShape="1">
          <a:blip r:embed="rId5">
            <a:alphaModFix/>
          </a:blip>
          <a:srcRect b="15728" l="19666" r="20778" t="24914"/>
          <a:stretch/>
        </p:blipFill>
        <p:spPr>
          <a:xfrm>
            <a:off x="3628072" y="99061"/>
            <a:ext cx="3115628" cy="2442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6"/>
          <p:cNvPicPr preferRelativeResize="0"/>
          <p:nvPr/>
        </p:nvPicPr>
        <p:blipFill rotWithShape="1">
          <a:blip r:embed="rId6">
            <a:alphaModFix/>
          </a:blip>
          <a:srcRect b="31727" l="4569" r="49999" t="18889"/>
          <a:stretch/>
        </p:blipFill>
        <p:spPr>
          <a:xfrm>
            <a:off x="3628072" y="2788919"/>
            <a:ext cx="3115628" cy="2110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7"/>
          <p:cNvSpPr txBox="1"/>
          <p:nvPr>
            <p:ph type="title"/>
          </p:nvPr>
        </p:nvSpPr>
        <p:spPr>
          <a:xfrm>
            <a:off x="471488" y="60961"/>
            <a:ext cx="5915025" cy="8915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Microsoft JhengHei"/>
              <a:buNone/>
            </a:pPr>
            <a:r>
              <a:rPr lang="zh-TW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新北市閩南語輔導團</a:t>
            </a:r>
            <a:r>
              <a:rPr lang="zh-TW">
                <a:solidFill>
                  <a:srgbClr val="00B0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教學資源 </a:t>
            </a:r>
            <a:endParaRPr>
              <a:solidFill>
                <a:srgbClr val="00B0F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51" name="Google Shape;251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3268" l="50000" r="20595" t="28633"/>
          <a:stretch/>
        </p:blipFill>
        <p:spPr>
          <a:xfrm>
            <a:off x="427983" y="952501"/>
            <a:ext cx="2575250" cy="89154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A863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1568"/>
              </a:srgbClr>
            </a:outerShdw>
          </a:effectLst>
        </p:spPr>
      </p:pic>
      <p:pic>
        <p:nvPicPr>
          <p:cNvPr id="252" name="Google Shape;252;p7"/>
          <p:cNvPicPr preferRelativeResize="0"/>
          <p:nvPr/>
        </p:nvPicPr>
        <p:blipFill rotWithShape="1">
          <a:blip r:embed="rId4">
            <a:alphaModFix/>
          </a:blip>
          <a:srcRect b="11185" l="56000" r="13445" t="44666"/>
          <a:stretch/>
        </p:blipFill>
        <p:spPr>
          <a:xfrm>
            <a:off x="3794283" y="3246119"/>
            <a:ext cx="2736533" cy="1836419"/>
          </a:xfrm>
          <a:prstGeom prst="ellipse">
            <a:avLst/>
          </a:prstGeom>
          <a:noFill/>
          <a:ln cap="rnd" cmpd="sng" w="635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0784"/>
              </a:srgbClr>
            </a:outerShdw>
          </a:effectLst>
        </p:spPr>
      </p:pic>
      <p:pic>
        <p:nvPicPr>
          <p:cNvPr id="253" name="Google Shape;253;p7"/>
          <p:cNvPicPr preferRelativeResize="0"/>
          <p:nvPr/>
        </p:nvPicPr>
        <p:blipFill rotWithShape="1">
          <a:blip r:embed="rId5">
            <a:alphaModFix/>
          </a:blip>
          <a:srcRect b="10394" l="25555" r="47442" t="14864"/>
          <a:stretch/>
        </p:blipFill>
        <p:spPr>
          <a:xfrm>
            <a:off x="471488" y="2320290"/>
            <a:ext cx="2856237" cy="2541270"/>
          </a:xfrm>
          <a:prstGeom prst="rect">
            <a:avLst/>
          </a:prstGeom>
          <a:noFill/>
          <a:ln cap="sq" cmpd="sng" w="19050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1568"/>
              </a:srgbClr>
            </a:outerShdw>
          </a:effectLst>
        </p:spPr>
      </p:pic>
      <p:pic>
        <p:nvPicPr>
          <p:cNvPr id="254" name="Google Shape;254;p7"/>
          <p:cNvPicPr preferRelativeResize="0"/>
          <p:nvPr/>
        </p:nvPicPr>
        <p:blipFill rotWithShape="1">
          <a:blip r:embed="rId6">
            <a:alphaModFix/>
          </a:blip>
          <a:srcRect b="25025" l="14333" r="41666" t="24024"/>
          <a:stretch/>
        </p:blipFill>
        <p:spPr>
          <a:xfrm>
            <a:off x="3602272" y="732012"/>
            <a:ext cx="3017520" cy="2201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8"/>
          <p:cNvSpPr txBox="1"/>
          <p:nvPr>
            <p:ph type="title"/>
          </p:nvPr>
        </p:nvSpPr>
        <p:spPr>
          <a:xfrm>
            <a:off x="63504" y="0"/>
            <a:ext cx="6730992" cy="1556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BiauKai"/>
              <a:buNone/>
            </a:pPr>
            <a:r>
              <a:rPr lang="zh-TW" u="sng">
                <a:solidFill>
                  <a:srgbClr val="FF0000"/>
                </a:solidFill>
                <a:latin typeface="BiauKai"/>
                <a:ea typeface="BiauKai"/>
                <a:cs typeface="BiauKai"/>
                <a:sym typeface="BiauKa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自學網站— bang</a:t>
            </a:r>
            <a:r>
              <a:rPr baseline="-25000" lang="zh-TW" u="sng">
                <a:solidFill>
                  <a:srgbClr val="FF0000"/>
                </a:solidFill>
                <a:latin typeface="BiauKai"/>
                <a:ea typeface="BiauKai"/>
                <a:cs typeface="BiauKai"/>
                <a:sym typeface="BiauKa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51</a:t>
            </a:r>
            <a:r>
              <a:rPr lang="zh-TW" u="sng">
                <a:solidFill>
                  <a:srgbClr val="FF0000"/>
                </a:solidFill>
                <a:latin typeface="BiauKai"/>
                <a:ea typeface="BiauKai"/>
                <a:cs typeface="BiauKai"/>
                <a:sym typeface="BiauKa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 ga</a:t>
            </a:r>
            <a:r>
              <a:rPr baseline="-25000" lang="zh-TW" u="sng">
                <a:solidFill>
                  <a:srgbClr val="FF0000"/>
                </a:solidFill>
                <a:latin typeface="BiauKai"/>
                <a:ea typeface="BiauKai"/>
                <a:cs typeface="BiauKai"/>
                <a:sym typeface="BiauKa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11</a:t>
            </a:r>
            <a:br>
              <a:rPr baseline="-25000" lang="zh-TW">
                <a:solidFill>
                  <a:srgbClr val="FF0000"/>
                </a:solidFill>
                <a:latin typeface="BiauKai"/>
                <a:ea typeface="BiauKai"/>
                <a:cs typeface="BiauKai"/>
                <a:sym typeface="BiauKai"/>
              </a:rPr>
            </a:br>
            <a:r>
              <a:rPr baseline="-25000" lang="zh-TW">
                <a:solidFill>
                  <a:srgbClr val="6600FF"/>
                </a:solidFill>
                <a:latin typeface="BiauKai"/>
                <a:ea typeface="BiauKai"/>
                <a:cs typeface="BiauKai"/>
                <a:sym typeface="BiauKai"/>
              </a:rPr>
              <a:t>教育部閩南語動畫</a:t>
            </a:r>
            <a:endParaRPr>
              <a:solidFill>
                <a:srgbClr val="6600FF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  <p:pic>
        <p:nvPicPr>
          <p:cNvPr id="261" name="Google Shape;261;p8"/>
          <p:cNvPicPr preferRelativeResize="0"/>
          <p:nvPr/>
        </p:nvPicPr>
        <p:blipFill rotWithShape="1">
          <a:blip r:embed="rId7">
            <a:alphaModFix/>
          </a:blip>
          <a:srcRect b="23689" l="8889" r="50000" t="23687"/>
          <a:stretch/>
        </p:blipFill>
        <p:spPr>
          <a:xfrm>
            <a:off x="213360" y="1297695"/>
            <a:ext cx="2819400" cy="1613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8"/>
          <p:cNvPicPr preferRelativeResize="0"/>
          <p:nvPr/>
        </p:nvPicPr>
        <p:blipFill rotWithShape="1">
          <a:blip r:embed="rId8">
            <a:alphaModFix/>
          </a:blip>
          <a:srcRect b="52271" l="10999" r="64111" t="23690"/>
          <a:stretch/>
        </p:blipFill>
        <p:spPr>
          <a:xfrm>
            <a:off x="3429000" y="1306462"/>
            <a:ext cx="2819400" cy="1613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8"/>
          <p:cNvPicPr preferRelativeResize="0"/>
          <p:nvPr/>
        </p:nvPicPr>
        <p:blipFill rotWithShape="1">
          <a:blip r:embed="rId9">
            <a:alphaModFix/>
          </a:blip>
          <a:srcRect b="51679" l="38148" r="22889" t="23688"/>
          <a:stretch/>
        </p:blipFill>
        <p:spPr>
          <a:xfrm>
            <a:off x="213360" y="3025141"/>
            <a:ext cx="2745744" cy="183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8"/>
          <p:cNvPicPr preferRelativeResize="0"/>
          <p:nvPr/>
        </p:nvPicPr>
        <p:blipFill rotWithShape="1">
          <a:blip r:embed="rId10">
            <a:alphaModFix/>
          </a:blip>
          <a:srcRect b="44764" l="24222" r="38443" t="28963"/>
          <a:stretch/>
        </p:blipFill>
        <p:spPr>
          <a:xfrm>
            <a:off x="3421380" y="3079995"/>
            <a:ext cx="2827020" cy="1781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9"/>
          <p:cNvSpPr txBox="1"/>
          <p:nvPr/>
        </p:nvSpPr>
        <p:spPr>
          <a:xfrm>
            <a:off x="596675" y="301881"/>
            <a:ext cx="47934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rPr b="1" i="0" lang="zh-TW" sz="4050" u="none" cap="none" strike="noStrike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原住民語相關資源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/>
          <p:cNvSpPr txBox="1"/>
          <p:nvPr/>
        </p:nvSpPr>
        <p:spPr>
          <a:xfrm>
            <a:off x="1080425" y="2130450"/>
            <a:ext cx="4899900" cy="1354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zh-TW" sz="19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原住民族文化事業基金會</a:t>
            </a:r>
            <a:endParaRPr b="0" i="0" sz="19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zh-TW" sz="19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族語E樂園</a:t>
            </a:r>
            <a:endParaRPr b="0" i="0" sz="19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zh-TW" sz="19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族語認證</a:t>
            </a:r>
            <a:endParaRPr b="0" i="0" sz="19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zh-TW" sz="19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自學資源</a:t>
            </a:r>
            <a:endParaRPr b="0" i="0" sz="19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裁剪">
  <a:themeElements>
    <a:clrScheme name="裁剪">
      <a:dk1>
        <a:srgbClr val="000000"/>
      </a:dk1>
      <a:lt1>
        <a:srgbClr val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主题​​">
  <a:themeElements>
    <a:clrScheme name="Office 佈景主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</cp:coreProperties>
</file>