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28"/>
  </p:notesMasterIdLst>
  <p:sldIdLst>
    <p:sldId id="292" r:id="rId5"/>
    <p:sldId id="344" r:id="rId6"/>
    <p:sldId id="346" r:id="rId7"/>
    <p:sldId id="341" r:id="rId8"/>
    <p:sldId id="293" r:id="rId9"/>
    <p:sldId id="322" r:id="rId10"/>
    <p:sldId id="348" r:id="rId11"/>
    <p:sldId id="347" r:id="rId12"/>
    <p:sldId id="340" r:id="rId13"/>
    <p:sldId id="334" r:id="rId14"/>
    <p:sldId id="335" r:id="rId15"/>
    <p:sldId id="336" r:id="rId16"/>
    <p:sldId id="337" r:id="rId17"/>
    <p:sldId id="338" r:id="rId18"/>
    <p:sldId id="339" r:id="rId19"/>
    <p:sldId id="342" r:id="rId20"/>
    <p:sldId id="343" r:id="rId21"/>
    <p:sldId id="325" r:id="rId22"/>
    <p:sldId id="327" r:id="rId23"/>
    <p:sldId id="329" r:id="rId24"/>
    <p:sldId id="332" r:id="rId25"/>
    <p:sldId id="345" r:id="rId26"/>
    <p:sldId id="33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8" autoAdjust="0"/>
    <p:restoredTop sz="94660"/>
  </p:normalViewPr>
  <p:slideViewPr>
    <p:cSldViewPr>
      <p:cViewPr varScale="1">
        <p:scale>
          <a:sx n="63" d="100"/>
          <a:sy n="63" d="100"/>
        </p:scale>
        <p:origin x="-17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6-10T12:20:08.227" idx="1">
    <p:pos x="384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68E0-7ED6-4440-854C-1BCCC1365A7E}" type="datetimeFigureOut">
              <a:rPr lang="zh-TW" altLang="en-US" smtClean="0"/>
              <a:t>2021/6/12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17D26-D0C3-4946-8040-B650EAF141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11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科舉時代科目的名稱。始於漢，後因避光武帝劉秀的諱改稱為「茂才」，唐與明經、進士等並設為科舉考試的科目，宋則凡參加科舉考試的人皆稱秀才，明清時則專稱入縣學的生員。聽說他的曾祖父是清朝的秀才。</a:t>
            </a:r>
            <a:r>
              <a:rPr lang="en-US" altLang="zh-TW" dirty="0" smtClean="0"/>
              <a:t>http://library.taiwanschoolnet.org/gsh2006/gsh4657/d-3m.htm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17D26-D0C3-4946-8040-B650EAF1415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51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59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3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4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3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8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5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7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5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31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38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7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56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4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18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2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80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1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37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54" y="185981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0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15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1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4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08"/>
            <a:ext cx="609600" cy="365125"/>
          </a:xfrm>
        </p:spPr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8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74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3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0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2"/>
            <a:ext cx="7851648" cy="1828800"/>
          </a:xfrm>
          <a:ln>
            <a:noFill/>
          </a:ln>
        </p:spPr>
        <p:txBody>
          <a:bodyPr vert="horz" tIns="0" rIns="1828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5"/>
          <a:lstStyle>
            <a:lvl1pPr marL="0" marR="45714" indent="0" algn="r">
              <a:buNone/>
              <a:defRPr>
                <a:solidFill>
                  <a:schemeClr val="tx1"/>
                </a:solidFill>
              </a:defRPr>
            </a:lvl1pPr>
            <a:lvl2pPr marL="457137" indent="0" algn="ctr">
              <a:buNone/>
            </a:lvl2pPr>
            <a:lvl3pPr marL="914275" indent="0" algn="ctr">
              <a:buNone/>
            </a:lvl3pPr>
            <a:lvl4pPr marL="1371412" indent="0" algn="ctr">
              <a:buNone/>
            </a:lvl4pPr>
            <a:lvl5pPr marL="1828550" indent="0" algn="ctr">
              <a:buNone/>
            </a:lvl5pPr>
            <a:lvl6pPr marL="2285687" indent="0" algn="ctr">
              <a:buNone/>
            </a:lvl6pPr>
            <a:lvl7pPr marL="2742824" indent="0" algn="ctr">
              <a:buNone/>
            </a:lvl7pPr>
            <a:lvl8pPr marL="3199962" indent="0" algn="ctr">
              <a:buNone/>
            </a:lvl8pPr>
            <a:lvl9pPr marL="3657098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1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87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6"/>
            <a:ext cx="7772400" cy="1509712"/>
          </a:xfrm>
        </p:spPr>
        <p:txBody>
          <a:bodyPr lIns="45714" rIns="4571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6EC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7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7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16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04088"/>
            <a:ext cx="8229600" cy="1143000"/>
          </a:xfrm>
        </p:spPr>
        <p:txBody>
          <a:bodyPr tIns="45714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14" tIns="0" rIns="4571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14" tIns="0" rIns="4571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0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95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5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5" rIns="1828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89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 defTabSz="914275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 defTabSz="914275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6998"/>
            <a:ext cx="2212848" cy="1582621"/>
          </a:xfrm>
        </p:spPr>
        <p:txBody>
          <a:bodyPr vert="horz" lIns="45714" tIns="45714" rIns="45714" bIns="4571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7"/>
            <a:ext cx="2209800" cy="2179320"/>
          </a:xfrm>
        </p:spPr>
        <p:txBody>
          <a:bodyPr lIns="63998" rIns="45714" bIns="4571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anchor="t" compatLnSpc="1"/>
          <a:lstStyle/>
          <a:p>
            <a:pPr defTabSz="914275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anchor="t" compatLnSpc="1"/>
          <a:lstStyle/>
          <a:p>
            <a:pPr defTabSz="914275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19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42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5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0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2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5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0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9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85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1BF7-8E96-438F-B995-73C73C855F3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0ABE-A964-432F-9474-4C438B40F1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4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08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0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55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anchor="t" compatLnSpc="1"/>
          <a:lstStyle/>
          <a:p>
            <a:pPr defTabSz="914275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anchor="t" compatLnSpc="1"/>
          <a:lstStyle/>
          <a:p>
            <a:pPr defTabSz="914275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2" y="704088"/>
            <a:ext cx="8229600" cy="1143000"/>
          </a:xfrm>
          <a:prstGeom prst="rect">
            <a:avLst/>
          </a:prstGeom>
        </p:spPr>
        <p:txBody>
          <a:bodyPr vert="horz" lIns="0" tIns="45714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2" y="1935480"/>
            <a:ext cx="8229600" cy="4389120"/>
          </a:xfrm>
          <a:prstGeom prst="rect">
            <a:avLst/>
          </a:prstGeom>
        </p:spPr>
        <p:txBody>
          <a:bodyPr vert="horz" lIns="91426" tIns="45714" rIns="91426" bIns="45714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75"/>
            <a:fld id="{D807F0E3-9C02-4F71-8E9C-6CBF0D569435}" type="datetimeFigureOut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 defTabSz="914275"/>
              <a:t>2021/6/12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1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75"/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1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75"/>
            <a:fld id="{14A64D02-5C8E-45C0-9CF4-862F2E5D9650}" type="slidenum">
              <a:rPr lang="zh-TW" altLang="en-US" smtClean="0">
                <a:solidFill>
                  <a:srgbClr val="4E5B6F">
                    <a:shade val="90000"/>
                  </a:srgbClr>
                </a:solidFill>
              </a:rPr>
              <a:pPr defTabSz="914275"/>
              <a:t>‹#›</a:t>
            </a:fld>
            <a:endParaRPr lang="zh-TW" altLang="en-US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7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75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9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82" indent="-27428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92" indent="-24685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5" indent="-24685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56" indent="-21028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39" indent="-21028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22" indent="-21028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977" indent="-18285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259" indent="-18285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42" indent="-18285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6RaEtXTpE9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LCOJDPPFhm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omments" Target="../comments/comment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6RaEtXTpE9I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78r3E278d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youtube.com/watch?v=kVTJNB2Up-0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6000" dirty="0" smtClean="0"/>
              <a:t>110/07/01</a:t>
            </a:r>
            <a:br>
              <a:rPr lang="en-US" altLang="zh-TW" sz="6000" dirty="0" smtClean="0"/>
            </a:br>
            <a:r>
              <a:rPr lang="zh-TW" altLang="en-US" sz="6000" dirty="0" smtClean="0"/>
              <a:t>線</a:t>
            </a:r>
            <a:r>
              <a:rPr lang="zh-TW" altLang="en-US" sz="6000" dirty="0"/>
              <a:t>上</a:t>
            </a:r>
            <a:r>
              <a:rPr lang="zh-TW" altLang="en-US" sz="6000" dirty="0" smtClean="0"/>
              <a:t>補課</a:t>
            </a:r>
            <a:r>
              <a:rPr lang="en-US" altLang="zh-TW" sz="6000" dirty="0" smtClean="0"/>
              <a:t>[</a:t>
            </a:r>
            <a:r>
              <a:rPr lang="zh-TW" altLang="en-US" sz="6000" dirty="0" smtClean="0"/>
              <a:t>三重光興</a:t>
            </a:r>
            <a:r>
              <a:rPr lang="en-US" altLang="zh-TW" sz="6000" dirty="0" smtClean="0"/>
              <a:t>]</a:t>
            </a:r>
            <a:br>
              <a:rPr lang="en-US" altLang="zh-TW" sz="6000" dirty="0" smtClean="0"/>
            </a:br>
            <a:r>
              <a:rPr lang="zh-TW" altLang="en-US" sz="6000" dirty="0" smtClean="0"/>
              <a:t>閩南語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n-US" altLang="zh-TW" sz="6000" dirty="0" smtClean="0">
              <a:solidFill>
                <a:schemeClr val="tx1"/>
              </a:solidFill>
            </a:endParaRPr>
          </a:p>
          <a:p>
            <a:pPr algn="ctr"/>
            <a:endParaRPr lang="en-US" altLang="zh-TW" sz="60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7000" dirty="0" smtClean="0">
                <a:solidFill>
                  <a:schemeClr val="tx1"/>
                </a:solidFill>
              </a:rPr>
              <a:t>陳富貴老師</a:t>
            </a:r>
            <a:endParaRPr lang="en-US" altLang="zh-TW" sz="7000" dirty="0" smtClean="0">
              <a:solidFill>
                <a:schemeClr val="tx1"/>
              </a:solidFill>
            </a:endParaRPr>
          </a:p>
          <a:p>
            <a:pPr algn="ctr"/>
            <a:endParaRPr lang="zh-TW" altLang="en-US" sz="6000" dirty="0">
              <a:solidFill>
                <a:schemeClr val="tx1"/>
              </a:solidFill>
            </a:endParaRPr>
          </a:p>
        </p:txBody>
      </p:sp>
      <p:pic>
        <p:nvPicPr>
          <p:cNvPr id="4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試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秀才秀才騎馬弄弄</a:t>
            </a:r>
            <a:r>
              <a:rPr lang="zh-TW" altLang="en-US" sz="4000" b="1" dirty="0" smtClean="0"/>
              <a:t>來</a:t>
            </a:r>
          </a:p>
        </p:txBody>
      </p:sp>
      <p:pic>
        <p:nvPicPr>
          <p:cNvPr id="7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試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秀才秀才騎馬弄弄</a:t>
            </a:r>
            <a:r>
              <a:rPr lang="zh-TW" altLang="en-US" sz="4000" dirty="0" smtClean="0"/>
              <a:t>來</a:t>
            </a:r>
          </a:p>
          <a:p>
            <a:r>
              <a:rPr lang="zh-TW" altLang="en-US" sz="4000" b="1" dirty="0" smtClean="0"/>
              <a:t>佇馬頂跋</a:t>
            </a:r>
            <a:r>
              <a:rPr lang="en-US" altLang="zh-TW" sz="4000" dirty="0">
                <a:solidFill>
                  <a:prstClr val="black"/>
                </a:solidFill>
              </a:rPr>
              <a:t>/(</a:t>
            </a:r>
            <a:r>
              <a:rPr lang="zh-TW" altLang="en-US" sz="4000" dirty="0">
                <a:solidFill>
                  <a:prstClr val="black"/>
                </a:solidFill>
              </a:rPr>
              <a:t>摔</a:t>
            </a:r>
            <a:r>
              <a:rPr lang="en-US" altLang="zh-TW" sz="4000" dirty="0">
                <a:solidFill>
                  <a:prstClr val="black"/>
                </a:solidFill>
              </a:rPr>
              <a:t>)</a:t>
            </a:r>
            <a:r>
              <a:rPr lang="zh-TW" altLang="en-US" sz="4000" b="1" dirty="0" smtClean="0"/>
              <a:t>落來，摔</a:t>
            </a:r>
            <a:r>
              <a:rPr lang="zh-TW" altLang="en-US" sz="4000" b="1" dirty="0"/>
              <a:t>一下</a:t>
            </a:r>
            <a:r>
              <a:rPr lang="zh-TW" altLang="en-US" sz="4000" b="1" dirty="0" smtClean="0"/>
              <a:t>真厲害</a:t>
            </a:r>
          </a:p>
        </p:txBody>
      </p:sp>
      <p:pic>
        <p:nvPicPr>
          <p:cNvPr id="6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試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秀才秀才騎馬弄弄</a:t>
            </a:r>
            <a:r>
              <a:rPr lang="zh-TW" altLang="en-US" sz="4000" dirty="0" smtClean="0"/>
              <a:t>來</a:t>
            </a:r>
          </a:p>
          <a:p>
            <a:r>
              <a:rPr lang="zh-TW" altLang="en-US" sz="4000" dirty="0" smtClean="0"/>
              <a:t>佇馬頂跋</a:t>
            </a:r>
            <a:r>
              <a:rPr lang="en-US" altLang="zh-TW" sz="4000" dirty="0">
                <a:solidFill>
                  <a:prstClr val="black"/>
                </a:solidFill>
              </a:rPr>
              <a:t>/(</a:t>
            </a:r>
            <a:r>
              <a:rPr lang="zh-TW" altLang="en-US" sz="4000" dirty="0">
                <a:solidFill>
                  <a:prstClr val="black"/>
                </a:solidFill>
              </a:rPr>
              <a:t>摔</a:t>
            </a:r>
            <a:r>
              <a:rPr lang="en-US" altLang="zh-TW" sz="4000" dirty="0">
                <a:solidFill>
                  <a:prstClr val="black"/>
                </a:solidFill>
              </a:rPr>
              <a:t>)</a:t>
            </a:r>
            <a:r>
              <a:rPr lang="zh-TW" altLang="en-US" sz="4000" dirty="0" smtClean="0"/>
              <a:t>落來，摔</a:t>
            </a:r>
            <a:r>
              <a:rPr lang="zh-TW" altLang="en-US" sz="4000" dirty="0"/>
              <a:t>一下</a:t>
            </a:r>
            <a:r>
              <a:rPr lang="zh-TW" altLang="en-US" sz="4000" dirty="0" smtClean="0"/>
              <a:t>真厲害</a:t>
            </a:r>
          </a:p>
          <a:p>
            <a:r>
              <a:rPr lang="zh-TW" altLang="en-US" sz="4000" b="1" dirty="0" smtClean="0"/>
              <a:t>喙齒疼，糊下頷。</a:t>
            </a:r>
          </a:p>
        </p:txBody>
      </p:sp>
      <p:pic>
        <p:nvPicPr>
          <p:cNvPr id="3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試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秀才秀才騎馬弄弄</a:t>
            </a:r>
            <a:r>
              <a:rPr lang="zh-TW" altLang="en-US" sz="4000" dirty="0" smtClean="0"/>
              <a:t>來</a:t>
            </a:r>
          </a:p>
          <a:p>
            <a:r>
              <a:rPr lang="zh-TW" altLang="en-US" sz="4000" dirty="0" smtClean="0"/>
              <a:t>佇馬頂跋</a:t>
            </a:r>
            <a:r>
              <a:rPr lang="en-US" altLang="zh-TW" sz="4000" dirty="0">
                <a:solidFill>
                  <a:prstClr val="black"/>
                </a:solidFill>
              </a:rPr>
              <a:t>/(</a:t>
            </a:r>
            <a:r>
              <a:rPr lang="zh-TW" altLang="en-US" sz="4000" dirty="0">
                <a:solidFill>
                  <a:prstClr val="black"/>
                </a:solidFill>
              </a:rPr>
              <a:t>摔</a:t>
            </a:r>
            <a:r>
              <a:rPr lang="en-US" altLang="zh-TW" sz="4000" dirty="0">
                <a:solidFill>
                  <a:prstClr val="black"/>
                </a:solidFill>
              </a:rPr>
              <a:t>)</a:t>
            </a:r>
            <a:r>
              <a:rPr lang="zh-TW" altLang="en-US" sz="4000" dirty="0" smtClean="0"/>
              <a:t>落來，摔</a:t>
            </a:r>
            <a:r>
              <a:rPr lang="zh-TW" altLang="en-US" sz="4000" dirty="0"/>
              <a:t>一下</a:t>
            </a:r>
            <a:r>
              <a:rPr lang="zh-TW" altLang="en-US" sz="4000" dirty="0" smtClean="0"/>
              <a:t>真厲害</a:t>
            </a:r>
          </a:p>
          <a:p>
            <a:r>
              <a:rPr lang="zh-TW" altLang="en-US" sz="4000" dirty="0" smtClean="0"/>
              <a:t>喙齒疼，糊下頷。</a:t>
            </a:r>
          </a:p>
          <a:p>
            <a:r>
              <a:rPr lang="zh-TW" altLang="en-US" sz="4000" b="1" dirty="0" smtClean="0"/>
              <a:t>目睭疼，糊目眉。</a:t>
            </a:r>
          </a:p>
        </p:txBody>
      </p:sp>
      <p:pic>
        <p:nvPicPr>
          <p:cNvPr id="3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試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秀才秀才騎馬弄弄</a:t>
            </a:r>
            <a:r>
              <a:rPr lang="zh-TW" altLang="en-US" sz="4000" dirty="0" smtClean="0"/>
              <a:t>來</a:t>
            </a:r>
          </a:p>
          <a:p>
            <a:r>
              <a:rPr lang="zh-TW" altLang="en-US" sz="4000" dirty="0" smtClean="0"/>
              <a:t>佇馬頂跋</a:t>
            </a:r>
            <a:r>
              <a:rPr lang="en-US" altLang="zh-TW" sz="4000" dirty="0">
                <a:solidFill>
                  <a:prstClr val="black"/>
                </a:solidFill>
              </a:rPr>
              <a:t>/(</a:t>
            </a:r>
            <a:r>
              <a:rPr lang="zh-TW" altLang="en-US" sz="4000" dirty="0">
                <a:solidFill>
                  <a:prstClr val="black"/>
                </a:solidFill>
              </a:rPr>
              <a:t>摔</a:t>
            </a:r>
            <a:r>
              <a:rPr lang="en-US" altLang="zh-TW" sz="4000" dirty="0">
                <a:solidFill>
                  <a:prstClr val="black"/>
                </a:solidFill>
              </a:rPr>
              <a:t>)</a:t>
            </a:r>
            <a:r>
              <a:rPr lang="zh-TW" altLang="en-US" sz="4000" dirty="0" smtClean="0"/>
              <a:t>落來，摔</a:t>
            </a:r>
            <a:r>
              <a:rPr lang="zh-TW" altLang="en-US" sz="4000" dirty="0"/>
              <a:t>一下</a:t>
            </a:r>
            <a:r>
              <a:rPr lang="zh-TW" altLang="en-US" sz="4000" dirty="0" smtClean="0"/>
              <a:t>真厲害</a:t>
            </a:r>
          </a:p>
          <a:p>
            <a:r>
              <a:rPr lang="zh-TW" altLang="en-US" sz="4000" dirty="0" smtClean="0"/>
              <a:t>喙齒疼，糊下頷。</a:t>
            </a:r>
          </a:p>
          <a:p>
            <a:r>
              <a:rPr lang="zh-TW" altLang="en-US" sz="4000" dirty="0" smtClean="0"/>
              <a:t>目睭疼，糊目眉。</a:t>
            </a:r>
          </a:p>
          <a:p>
            <a:r>
              <a:rPr lang="zh-TW" altLang="en-US" sz="4000" b="1" dirty="0" smtClean="0"/>
              <a:t>腹肚疼 糊肚臍。</a:t>
            </a:r>
            <a:endParaRPr lang="zh-TW" altLang="en-US" sz="4000" dirty="0"/>
          </a:p>
        </p:txBody>
      </p:sp>
      <p:pic>
        <p:nvPicPr>
          <p:cNvPr id="3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8104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試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秀才秀才騎馬弄弄</a:t>
            </a:r>
            <a:r>
              <a:rPr lang="zh-TW" altLang="en-US" sz="4000" dirty="0" smtClean="0"/>
              <a:t>來</a:t>
            </a:r>
          </a:p>
          <a:p>
            <a:r>
              <a:rPr lang="zh-TW" altLang="en-US" sz="4000" dirty="0" smtClean="0"/>
              <a:t>佇馬頂跋</a:t>
            </a:r>
            <a:r>
              <a:rPr lang="en-US" altLang="zh-TW" sz="4000" dirty="0">
                <a:solidFill>
                  <a:prstClr val="black"/>
                </a:solidFill>
              </a:rPr>
              <a:t>/(</a:t>
            </a:r>
            <a:r>
              <a:rPr lang="zh-TW" altLang="en-US" sz="4000" dirty="0">
                <a:solidFill>
                  <a:prstClr val="black"/>
                </a:solidFill>
              </a:rPr>
              <a:t>摔</a:t>
            </a:r>
            <a:r>
              <a:rPr lang="en-US" altLang="zh-TW" sz="4000" dirty="0">
                <a:solidFill>
                  <a:prstClr val="black"/>
                </a:solidFill>
              </a:rPr>
              <a:t>)</a:t>
            </a:r>
            <a:r>
              <a:rPr lang="zh-TW" altLang="en-US" sz="4000" dirty="0" smtClean="0"/>
              <a:t>落來，摔</a:t>
            </a:r>
            <a:r>
              <a:rPr lang="zh-TW" altLang="en-US" sz="4000" dirty="0"/>
              <a:t>一下</a:t>
            </a:r>
            <a:r>
              <a:rPr lang="zh-TW" altLang="en-US" sz="4000" dirty="0" smtClean="0"/>
              <a:t>真厲害</a:t>
            </a:r>
          </a:p>
          <a:p>
            <a:r>
              <a:rPr lang="zh-TW" altLang="en-US" sz="4000" dirty="0" smtClean="0"/>
              <a:t>喙齒疼，糊下頷。</a:t>
            </a:r>
          </a:p>
          <a:p>
            <a:r>
              <a:rPr lang="zh-TW" altLang="en-US" sz="4000" dirty="0" smtClean="0"/>
              <a:t>目睭疼，糊目眉。</a:t>
            </a:r>
          </a:p>
          <a:p>
            <a:r>
              <a:rPr lang="zh-TW" altLang="en-US" sz="4000" dirty="0" smtClean="0"/>
              <a:t>腹肚疼 糊肚臍。</a:t>
            </a:r>
          </a:p>
          <a:p>
            <a:r>
              <a:rPr lang="zh-TW" altLang="en-US" sz="4000" b="1" dirty="0" smtClean="0"/>
              <a:t>嘿</a:t>
            </a:r>
            <a:r>
              <a:rPr lang="en-US" altLang="zh-TW" sz="4000" b="1" dirty="0" smtClean="0"/>
              <a:t>!</a:t>
            </a:r>
            <a:r>
              <a:rPr lang="zh-TW" altLang="en-US" sz="4000" b="1" dirty="0" smtClean="0"/>
              <a:t>真厲害</a:t>
            </a:r>
            <a:endParaRPr lang="zh-TW" altLang="en-US" sz="4000" b="1" dirty="0"/>
          </a:p>
        </p:txBody>
      </p:sp>
      <p:pic>
        <p:nvPicPr>
          <p:cNvPr id="4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292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試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秀才秀才騎馬弄弄</a:t>
            </a:r>
            <a:r>
              <a:rPr lang="zh-TW" altLang="en-US" sz="4000" dirty="0" smtClean="0"/>
              <a:t>來</a:t>
            </a:r>
          </a:p>
          <a:p>
            <a:r>
              <a:rPr lang="zh-TW" altLang="en-US" sz="4000" dirty="0" smtClean="0"/>
              <a:t>佇馬頂跋</a:t>
            </a:r>
            <a:r>
              <a:rPr lang="en-US" altLang="zh-TW" sz="4000" dirty="0">
                <a:solidFill>
                  <a:prstClr val="black"/>
                </a:solidFill>
              </a:rPr>
              <a:t>/(</a:t>
            </a:r>
            <a:r>
              <a:rPr lang="zh-TW" altLang="en-US" sz="4000" dirty="0">
                <a:solidFill>
                  <a:prstClr val="black"/>
                </a:solidFill>
              </a:rPr>
              <a:t>摔</a:t>
            </a:r>
            <a:r>
              <a:rPr lang="en-US" altLang="zh-TW" sz="4000" dirty="0">
                <a:solidFill>
                  <a:prstClr val="black"/>
                </a:solidFill>
              </a:rPr>
              <a:t>)</a:t>
            </a:r>
            <a:r>
              <a:rPr lang="zh-TW" altLang="en-US" sz="4000" dirty="0" smtClean="0"/>
              <a:t>落來，摔</a:t>
            </a:r>
            <a:r>
              <a:rPr lang="zh-TW" altLang="en-US" sz="4000" dirty="0"/>
              <a:t>一下</a:t>
            </a:r>
            <a:r>
              <a:rPr lang="zh-TW" altLang="en-US" sz="4000" dirty="0" smtClean="0"/>
              <a:t>真厲害</a:t>
            </a:r>
          </a:p>
          <a:p>
            <a:r>
              <a:rPr lang="zh-TW" altLang="en-US" sz="4000" dirty="0" smtClean="0"/>
              <a:t>喙齒疼，糊下頷。</a:t>
            </a:r>
          </a:p>
          <a:p>
            <a:r>
              <a:rPr lang="zh-TW" altLang="en-US" sz="4000" dirty="0" smtClean="0"/>
              <a:t>目睭疼，糊目眉。</a:t>
            </a:r>
          </a:p>
          <a:p>
            <a:r>
              <a:rPr lang="zh-TW" altLang="en-US" sz="4000" dirty="0" smtClean="0"/>
              <a:t>腹肚疼 糊肚臍。</a:t>
            </a:r>
          </a:p>
          <a:p>
            <a:r>
              <a:rPr lang="zh-TW" altLang="en-US" sz="4000" b="1" dirty="0" smtClean="0"/>
              <a:t>嘿</a:t>
            </a:r>
            <a:r>
              <a:rPr lang="en-US" altLang="zh-TW" sz="4000" b="1" dirty="0" smtClean="0"/>
              <a:t>!</a:t>
            </a:r>
            <a:r>
              <a:rPr lang="zh-TW" altLang="en-US" sz="4000" b="1" dirty="0" smtClean="0"/>
              <a:t>真厲害</a:t>
            </a:r>
            <a:endParaRPr lang="zh-TW" altLang="en-US" sz="4000" b="1" dirty="0"/>
          </a:p>
        </p:txBody>
      </p:sp>
      <p:pic>
        <p:nvPicPr>
          <p:cNvPr id="4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292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b="1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領唸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秀才秀才騎馬弄弄</a:t>
            </a:r>
            <a:r>
              <a:rPr lang="zh-TW" altLang="en-US" sz="4000" dirty="0" smtClean="0"/>
              <a:t>來</a:t>
            </a:r>
          </a:p>
          <a:p>
            <a:r>
              <a:rPr lang="zh-TW" altLang="en-US" sz="4000" dirty="0" smtClean="0"/>
              <a:t>佇馬頂跋</a:t>
            </a:r>
            <a:r>
              <a:rPr lang="en-US" altLang="zh-TW" sz="4000" dirty="0" smtClean="0"/>
              <a:t>/(</a:t>
            </a:r>
            <a:r>
              <a:rPr lang="zh-TW" altLang="en-US" sz="4000" dirty="0" smtClean="0">
                <a:solidFill>
                  <a:prstClr val="black"/>
                </a:solidFill>
              </a:rPr>
              <a:t>摔</a:t>
            </a:r>
            <a:r>
              <a:rPr lang="en-US" altLang="zh-TW" sz="4000" dirty="0" smtClean="0">
                <a:solidFill>
                  <a:prstClr val="black"/>
                </a:solidFill>
              </a:rPr>
              <a:t>)</a:t>
            </a:r>
            <a:r>
              <a:rPr lang="zh-TW" altLang="en-US" sz="4000" dirty="0" smtClean="0"/>
              <a:t>落來，</a:t>
            </a:r>
            <a:r>
              <a:rPr lang="zh-TW" altLang="en-US" sz="4000" dirty="0"/>
              <a:t>摔</a:t>
            </a:r>
            <a:r>
              <a:rPr lang="zh-TW" altLang="en-US" sz="4000" dirty="0" smtClean="0"/>
              <a:t>一下真厲害</a:t>
            </a:r>
          </a:p>
          <a:p>
            <a:r>
              <a:rPr lang="zh-TW" altLang="en-US" sz="4000" dirty="0" smtClean="0"/>
              <a:t>喙齒疼，糊下頷。</a:t>
            </a:r>
          </a:p>
          <a:p>
            <a:r>
              <a:rPr lang="zh-TW" altLang="en-US" sz="4000" dirty="0" smtClean="0"/>
              <a:t>目睭疼，糊目眉。</a:t>
            </a:r>
          </a:p>
          <a:p>
            <a:r>
              <a:rPr lang="zh-TW" altLang="en-US" sz="4000" dirty="0" smtClean="0"/>
              <a:t>腹肚疼 糊肚臍。</a:t>
            </a:r>
          </a:p>
          <a:p>
            <a:r>
              <a:rPr lang="zh-TW" altLang="en-US" sz="4000" dirty="0" smtClean="0"/>
              <a:t>嘿</a:t>
            </a:r>
            <a:r>
              <a:rPr lang="en-US" altLang="zh-TW" sz="4000" dirty="0" smtClean="0"/>
              <a:t>!</a:t>
            </a:r>
            <a:r>
              <a:rPr lang="zh-TW" altLang="en-US" sz="4000" dirty="0" smtClean="0"/>
              <a:t>真厲害</a:t>
            </a:r>
            <a:endParaRPr lang="zh-TW" altLang="en-US" sz="4000" dirty="0"/>
          </a:p>
        </p:txBody>
      </p:sp>
      <p:pic>
        <p:nvPicPr>
          <p:cNvPr id="3" name="2-5-5秀才領唸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152400" algn="ctr">
              <a:spcAft>
                <a:spcPts val="0"/>
              </a:spcAft>
            </a:pPr>
            <a:r>
              <a:rPr lang="zh-TW" altLang="zh-TW" sz="3600" kern="100" dirty="0">
                <a:ea typeface="新細明體"/>
                <a:cs typeface="Times New Roman"/>
              </a:rPr>
              <a:t>有趣動畫</a:t>
            </a:r>
            <a:r>
              <a:rPr lang="en-US" altLang="zh-TW" sz="3600" kern="100" dirty="0">
                <a:ea typeface="新細明體"/>
                <a:cs typeface="Times New Roman"/>
              </a:rPr>
              <a:t>  </a:t>
            </a:r>
            <a:r>
              <a:rPr lang="zh-TW" altLang="zh-TW" sz="3600" kern="1800" dirty="0">
                <a:latin typeface="Roboto"/>
                <a:ea typeface="新細明體"/>
                <a:cs typeface="新細明體"/>
              </a:rPr>
              <a:t>秀才騎馬弄弄來</a:t>
            </a:r>
            <a:r>
              <a:rPr lang="zh-TW" altLang="zh-TW" sz="3600" kern="100" dirty="0">
                <a:ea typeface="新細明體"/>
                <a:cs typeface="Times New Roman"/>
              </a:rPr>
              <a:t/>
            </a:r>
            <a:br>
              <a:rPr lang="zh-TW" altLang="zh-TW" sz="3600" kern="100" dirty="0">
                <a:ea typeface="新細明體"/>
                <a:cs typeface="Times New Roman"/>
              </a:rPr>
            </a:br>
            <a:r>
              <a:rPr lang="en-US" altLang="zh-TW" sz="2800" u="sng" kern="100" dirty="0">
                <a:solidFill>
                  <a:srgbClr val="0000FF"/>
                </a:solidFill>
                <a:ea typeface="新細明體"/>
                <a:cs typeface="Times New Roman"/>
                <a:hlinkClick r:id="rId2"/>
              </a:rPr>
              <a:t>https://</a:t>
            </a:r>
            <a:r>
              <a:rPr lang="en-US" altLang="zh-TW" sz="2800" u="sng" kern="100" dirty="0" smtClean="0">
                <a:solidFill>
                  <a:srgbClr val="0000FF"/>
                </a:solidFill>
                <a:ea typeface="新細明體"/>
                <a:cs typeface="Times New Roman"/>
                <a:hlinkClick r:id="rId2"/>
              </a:rPr>
              <a:t>www.youtube.com/watch?v=6RaEtXTpE9I</a:t>
            </a:r>
            <a:endParaRPr lang="zh-TW" alt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2" y="1935163"/>
            <a:ext cx="8132136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3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687368"/>
            <a:ext cx="8229600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3200" kern="1800" dirty="0">
                <a:latin typeface="Roboto"/>
                <a:ea typeface="新細明體"/>
                <a:cs typeface="新細明體"/>
              </a:rPr>
              <a:t>(</a:t>
            </a:r>
            <a:r>
              <a:rPr lang="zh-TW" altLang="zh-TW" sz="3200" kern="1800" dirty="0">
                <a:latin typeface="Roboto"/>
                <a:ea typeface="新細明體"/>
                <a:cs typeface="新細明體"/>
              </a:rPr>
              <a:t>律動</a:t>
            </a:r>
            <a:r>
              <a:rPr lang="en-US" altLang="zh-TW" sz="3200" kern="1800" dirty="0">
                <a:latin typeface="Roboto"/>
                <a:ea typeface="新細明體"/>
                <a:cs typeface="新細明體"/>
              </a:rPr>
              <a:t>)</a:t>
            </a:r>
            <a:r>
              <a:rPr lang="en-US" altLang="zh-TW" sz="3200" kern="1800" dirty="0" smtClean="0">
                <a:latin typeface="Roboto"/>
                <a:ea typeface="新細明體"/>
                <a:cs typeface="新細明體"/>
              </a:rPr>
              <a:t>20100311-</a:t>
            </a:r>
            <a:r>
              <a:rPr lang="zh-TW" altLang="zh-TW" sz="3200" kern="1800" dirty="0" smtClean="0">
                <a:latin typeface="Roboto"/>
                <a:ea typeface="新細明體"/>
                <a:cs typeface="新細明體"/>
              </a:rPr>
              <a:t>跳舞</a:t>
            </a:r>
            <a:r>
              <a:rPr lang="zh-TW" altLang="zh-TW" sz="3200" kern="1800" dirty="0">
                <a:latin typeface="Roboto"/>
                <a:ea typeface="新細明體"/>
                <a:cs typeface="新細明體"/>
              </a:rPr>
              <a:t>班秀才騎馬弄弄來</a:t>
            </a:r>
            <a:r>
              <a:rPr lang="en-US" altLang="zh-TW" sz="3200" kern="1800" dirty="0">
                <a:latin typeface="Roboto"/>
                <a:ea typeface="新細明體"/>
                <a:cs typeface="新細明體"/>
              </a:rPr>
              <a:t>.</a:t>
            </a:r>
            <a:r>
              <a:rPr lang="en-US" altLang="zh-TW" sz="3200" kern="1800" dirty="0" err="1" smtClean="0">
                <a:latin typeface="Roboto"/>
                <a:ea typeface="新細明體"/>
                <a:cs typeface="新細明體"/>
              </a:rPr>
              <a:t>wmv</a:t>
            </a:r>
            <a:r>
              <a:rPr lang="en-US" altLang="zh-TW" sz="3200" kern="1800" dirty="0" smtClean="0">
                <a:latin typeface="Roboto"/>
                <a:ea typeface="新細明體"/>
                <a:cs typeface="新細明體"/>
              </a:rPr>
              <a:t/>
            </a:r>
            <a:br>
              <a:rPr lang="en-US" altLang="zh-TW" sz="3200" kern="1800" dirty="0" smtClean="0">
                <a:latin typeface="Roboto"/>
                <a:ea typeface="新細明體"/>
                <a:cs typeface="新細明體"/>
              </a:rPr>
            </a:br>
            <a:r>
              <a:rPr lang="en-US" altLang="zh-TW" sz="3200" kern="1800" dirty="0" smtClean="0">
                <a:latin typeface="Roboto"/>
                <a:ea typeface="新細明體"/>
                <a:cs typeface="新細明體"/>
              </a:rPr>
              <a:t>(</a:t>
            </a:r>
            <a:r>
              <a:rPr lang="zh-TW" altLang="en-US" sz="3200" kern="1800" dirty="0" smtClean="0">
                <a:latin typeface="Roboto"/>
                <a:ea typeface="新細明體"/>
                <a:cs typeface="新細明體"/>
              </a:rPr>
              <a:t>請點播</a:t>
            </a:r>
            <a:r>
              <a:rPr lang="en-US" altLang="zh-TW" sz="3200" kern="1800" dirty="0" smtClean="0">
                <a:latin typeface="Roboto"/>
                <a:ea typeface="新細明體"/>
                <a:cs typeface="新細明體"/>
              </a:rPr>
              <a:t>)</a:t>
            </a:r>
            <a:r>
              <a:rPr lang="zh-TW" altLang="zh-TW" sz="3200" kern="100" dirty="0">
                <a:ea typeface="新細明體"/>
                <a:cs typeface="Times New Roman"/>
              </a:rPr>
              <a:t/>
            </a:r>
            <a:br>
              <a:rPr lang="zh-TW" altLang="zh-TW" sz="3200" kern="100" dirty="0">
                <a:ea typeface="新細明體"/>
                <a:cs typeface="Times New Roman"/>
              </a:rPr>
            </a:br>
            <a:r>
              <a:rPr lang="en-US" altLang="zh-TW" sz="2800" u="sng" kern="100" dirty="0">
                <a:solidFill>
                  <a:srgbClr val="0000FF"/>
                </a:solidFill>
                <a:ea typeface="新細明體"/>
                <a:cs typeface="Times New Roman"/>
                <a:hlinkClick r:id="rId2"/>
              </a:rPr>
              <a:t>https://</a:t>
            </a:r>
            <a:r>
              <a:rPr lang="en-US" altLang="zh-TW" sz="2800" u="sng" kern="100" dirty="0" smtClean="0">
                <a:solidFill>
                  <a:srgbClr val="0000FF"/>
                </a:solidFill>
                <a:ea typeface="新細明體"/>
                <a:cs typeface="Times New Roman"/>
                <a:hlinkClick r:id="rId2"/>
              </a:rPr>
              <a:t>www.youtube.com/watch?v=LCOJDPPFhmQ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4" y="1844824"/>
            <a:ext cx="4675232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4999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2" y="1"/>
            <a:ext cx="8229600" cy="1806352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kern="100" dirty="0">
                <a:solidFill>
                  <a:schemeClr val="tx1"/>
                </a:solidFill>
                <a:latin typeface="標楷體"/>
                <a:ea typeface="新細明體"/>
                <a:cs typeface="標楷體"/>
              </a:rPr>
              <a:t/>
            </a:r>
            <a:br>
              <a:rPr lang="en-US" altLang="zh-TW" sz="4400" kern="100" dirty="0">
                <a:solidFill>
                  <a:schemeClr val="tx1"/>
                </a:solidFill>
                <a:latin typeface="標楷體"/>
                <a:ea typeface="新細明體"/>
                <a:cs typeface="標楷體"/>
              </a:rPr>
            </a:br>
            <a:endParaRPr lang="zh-TW" altLang="en-US" sz="4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D:\Users\User\Desktop\富貴個人資料\富貴照片\富貴操偶圖片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6440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User\Desktop\富貴個人資料\富貴照片\自拉自演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0" y="1340768"/>
            <a:ext cx="466080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8"/>
          <p:cNvSpPr txBox="1">
            <a:spLocks/>
          </p:cNvSpPr>
          <p:nvPr/>
        </p:nvSpPr>
        <p:spPr>
          <a:xfrm>
            <a:off x="107504" y="116633"/>
            <a:ext cx="8350696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第</a:t>
            </a:r>
            <a:r>
              <a:rPr lang="en-US" altLang="zh-TW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2</a:t>
            </a:r>
            <a:r>
              <a:rPr lang="zh-TW" altLang="en-US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冊第</a:t>
            </a:r>
            <a:r>
              <a:rPr lang="en-US" altLang="zh-TW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5</a:t>
            </a:r>
            <a:r>
              <a:rPr lang="zh-TW" altLang="en-US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課  我的身軀</a:t>
            </a:r>
            <a:r>
              <a:rPr lang="en-US" altLang="zh-TW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五</a:t>
            </a:r>
            <a:r>
              <a:rPr lang="en-US" altLang="zh-TW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br>
              <a:rPr lang="en-US" altLang="zh-TW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</a:br>
            <a:r>
              <a:rPr lang="zh-TW" altLang="en-US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補充唸謠教學</a:t>
            </a:r>
            <a:r>
              <a:rPr lang="en-US" altLang="zh-TW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zh-TW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秀才騎馬弄弄來</a:t>
            </a:r>
            <a:r>
              <a:rPr lang="en-US" altLang="zh-TW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kern="100" dirty="0">
              <a:solidFill>
                <a:prstClr val="black"/>
              </a:solidFill>
              <a:latin typeface="標楷體"/>
              <a:ea typeface="新細明體"/>
              <a:cs typeface="標楷體"/>
            </a:endParaRPr>
          </a:p>
        </p:txBody>
      </p:sp>
      <p:pic>
        <p:nvPicPr>
          <p:cNvPr id="3" name="2-5課-頭5秀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752" y="621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/>
              <a:t>語詞解說</a:t>
            </a:r>
            <a:endParaRPr lang="zh-TW" altLang="en-US" sz="60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764704"/>
            <a:ext cx="43910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391025" cy="141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1" y="3664455"/>
            <a:ext cx="4391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5197980"/>
            <a:ext cx="439102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49999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499992" cy="141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56" y="3689195"/>
            <a:ext cx="4477543" cy="150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94140"/>
            <a:ext cx="4499992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88" y="0"/>
            <a:ext cx="4999072" cy="330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12" y="3267235"/>
            <a:ext cx="4822224" cy="3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4824536" cy="687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遊戲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猜五官  </a:t>
            </a:r>
            <a:r>
              <a:rPr lang="en-US" altLang="zh-TW" sz="3200" dirty="0" smtClean="0"/>
              <a:t>(108</a:t>
            </a:r>
            <a:r>
              <a:rPr lang="zh-TW" altLang="en-US" sz="3200" dirty="0"/>
              <a:t>下教師手冊</a:t>
            </a:r>
            <a:r>
              <a:rPr lang="en-US" altLang="zh-TW" sz="3200" dirty="0"/>
              <a:t>-</a:t>
            </a:r>
            <a:r>
              <a:rPr lang="zh-TW" altLang="en-US" sz="3200" dirty="0"/>
              <a:t>真平第</a:t>
            </a:r>
            <a:r>
              <a:rPr lang="en-US" altLang="zh-TW" sz="3200" dirty="0"/>
              <a:t>4</a:t>
            </a:r>
            <a:r>
              <a:rPr lang="zh-TW" altLang="en-US" sz="3200" dirty="0"/>
              <a:t>課</a:t>
            </a:r>
            <a:r>
              <a:rPr lang="en-US" altLang="zh-TW" sz="3200" dirty="0"/>
              <a:t>63</a:t>
            </a:r>
            <a:r>
              <a:rPr lang="zh-TW" altLang="en-US" sz="3200" dirty="0" smtClean="0"/>
              <a:t>頁</a:t>
            </a:r>
            <a:r>
              <a:rPr lang="en-US" altLang="zh-TW" sz="3200" dirty="0" smtClean="0"/>
              <a:t>)</a:t>
            </a:r>
            <a:endParaRPr lang="zh-TW" altLang="en-US" sz="3200" dirty="0"/>
          </a:p>
          <a:p>
            <a:r>
              <a:rPr lang="zh-TW" altLang="en-US" sz="3200" dirty="0"/>
              <a:t>兩個人面對面</a:t>
            </a:r>
            <a:r>
              <a:rPr lang="en-US" altLang="zh-TW" sz="3200" dirty="0"/>
              <a:t>,</a:t>
            </a:r>
            <a:r>
              <a:rPr lang="zh-TW" altLang="en-US" sz="3200" dirty="0"/>
              <a:t>由一人先開始</a:t>
            </a:r>
            <a:r>
              <a:rPr lang="en-US" altLang="zh-TW" sz="3200" dirty="0"/>
              <a:t>,</a:t>
            </a:r>
            <a:r>
              <a:rPr lang="zh-TW" altLang="en-US" sz="3200" dirty="0"/>
              <a:t>指著</a:t>
            </a:r>
            <a:r>
              <a:rPr lang="zh-TW" altLang="en-US" sz="3200" dirty="0" smtClean="0"/>
              <a:t>自己的</a:t>
            </a:r>
            <a:r>
              <a:rPr lang="zh-TW" altLang="en-US" sz="3200" dirty="0"/>
              <a:t>五宮任何一處</a:t>
            </a:r>
            <a:r>
              <a:rPr lang="en-US" altLang="zh-TW" sz="3200" dirty="0"/>
              <a:t>,</a:t>
            </a:r>
            <a:r>
              <a:rPr lang="zh-TW" altLang="en-US" sz="3200" dirty="0"/>
              <a:t>問對方</a:t>
            </a:r>
            <a:r>
              <a:rPr lang="en-US" altLang="zh-TW" sz="3200" dirty="0"/>
              <a:t>:</a:t>
            </a:r>
            <a:r>
              <a:rPr lang="zh-TW" altLang="en-US" sz="3200" dirty="0"/>
              <a:t>「這是</a:t>
            </a:r>
            <a:r>
              <a:rPr lang="zh-TW" altLang="en-US" sz="3200" dirty="0" smtClean="0"/>
              <a:t>啥</a:t>
            </a:r>
            <a:r>
              <a:rPr lang="zh-TW" altLang="en-US" sz="3200" dirty="0">
                <a:solidFill>
                  <a:prstClr val="black"/>
                </a:solidFill>
              </a:rPr>
              <a:t>物</a:t>
            </a:r>
            <a:r>
              <a:rPr lang="en-US" altLang="zh-TW" sz="3200" dirty="0" smtClean="0"/>
              <a:t>?</a:t>
            </a:r>
            <a:r>
              <a:rPr lang="zh-TW" altLang="en-US" sz="3200" dirty="0" smtClean="0"/>
              <a:t>」 </a:t>
            </a:r>
            <a:r>
              <a:rPr lang="en-US" altLang="zh-TW" sz="3200" dirty="0" smtClean="0"/>
              <a:t>(</a:t>
            </a:r>
            <a:r>
              <a:rPr lang="zh-TW" altLang="en-US" sz="3200" dirty="0"/>
              <a:t>這是什麼</a:t>
            </a:r>
            <a:r>
              <a:rPr lang="en-US" altLang="zh-TW" sz="3200" dirty="0"/>
              <a:t>?)</a:t>
            </a:r>
            <a:r>
              <a:rPr lang="zh-TW" altLang="en-US" sz="3200" dirty="0"/>
              <a:t>對方必須立刻</a:t>
            </a:r>
            <a:r>
              <a:rPr lang="zh-TW" altLang="en-US" sz="3200" dirty="0" smtClean="0"/>
              <a:t>回答問題。</a:t>
            </a:r>
            <a:endParaRPr lang="en-US" altLang="zh-TW" sz="3200" dirty="0" smtClean="0"/>
          </a:p>
          <a:p>
            <a:r>
              <a:rPr lang="zh-TW" altLang="en-US" sz="3200" dirty="0" smtClean="0"/>
              <a:t>例如</a:t>
            </a:r>
            <a:r>
              <a:rPr lang="zh-TW" altLang="en-US" sz="3200" dirty="0"/>
              <a:t>對方指著自己的鼻子</a:t>
            </a:r>
            <a:r>
              <a:rPr lang="en-US" altLang="zh-TW" sz="3200" dirty="0"/>
              <a:t>,</a:t>
            </a:r>
            <a:r>
              <a:rPr lang="zh-TW" altLang="en-US" sz="3200" dirty="0"/>
              <a:t>問</a:t>
            </a:r>
            <a:r>
              <a:rPr lang="en-US" altLang="zh-TW" sz="3200" dirty="0"/>
              <a:t>:</a:t>
            </a:r>
            <a:r>
              <a:rPr lang="zh-TW" altLang="en-US" sz="3200" dirty="0"/>
              <a:t>「這</a:t>
            </a:r>
            <a:r>
              <a:rPr lang="zh-TW" altLang="en-US" sz="3200" dirty="0" smtClean="0"/>
              <a:t>是啥</a:t>
            </a:r>
            <a:r>
              <a:rPr lang="zh-TW" altLang="en-US" sz="3200" dirty="0"/>
              <a:t>物</a:t>
            </a:r>
            <a:r>
              <a:rPr lang="en-US" altLang="zh-TW" sz="3200" dirty="0"/>
              <a:t>?</a:t>
            </a:r>
            <a:r>
              <a:rPr lang="zh-TW" altLang="en-US" sz="3200" dirty="0"/>
              <a:t>」 </a:t>
            </a:r>
            <a:r>
              <a:rPr lang="en-US" altLang="zh-TW" sz="3200" dirty="0"/>
              <a:t>(</a:t>
            </a:r>
            <a:r>
              <a:rPr lang="zh-TW" altLang="en-US" sz="3200" dirty="0"/>
              <a:t>這是什麼</a:t>
            </a:r>
            <a:r>
              <a:rPr lang="en-US" altLang="zh-TW" sz="3200" dirty="0"/>
              <a:t>?)</a:t>
            </a:r>
            <a:r>
              <a:rPr lang="zh-TW" altLang="en-US" sz="3200" dirty="0"/>
              <a:t>同伴就必須</a:t>
            </a:r>
            <a:r>
              <a:rPr lang="zh-TW" altLang="en-US" sz="3200" dirty="0" smtClean="0"/>
              <a:t>回答</a:t>
            </a:r>
            <a:r>
              <a:rPr lang="en-US" altLang="zh-TW" sz="3200" dirty="0" smtClean="0"/>
              <a:t>: </a:t>
            </a:r>
            <a:r>
              <a:rPr lang="zh-TW" altLang="en-US" sz="3200" dirty="0"/>
              <a:t>「這是鼻仔。」 </a:t>
            </a:r>
            <a:r>
              <a:rPr lang="en-US" altLang="zh-TW" sz="3200" dirty="0"/>
              <a:t>(</a:t>
            </a:r>
            <a:r>
              <a:rPr lang="zh-TW" altLang="en-US" sz="3200" dirty="0"/>
              <a:t>這是鼻子。</a:t>
            </a:r>
            <a:r>
              <a:rPr lang="en-US" altLang="zh-TW" sz="3200" dirty="0"/>
              <a:t>)</a:t>
            </a:r>
            <a:r>
              <a:rPr lang="zh-TW" altLang="en-US" sz="3200" dirty="0"/>
              <a:t>同時</a:t>
            </a:r>
            <a:r>
              <a:rPr lang="zh-TW" altLang="en-US" sz="3200" dirty="0" smtClean="0"/>
              <a:t>同伴</a:t>
            </a:r>
            <a:r>
              <a:rPr lang="zh-TW" altLang="en-US" sz="3200" dirty="0"/>
              <a:t>的手必須指著自己鼻子以外的任何</a:t>
            </a:r>
            <a:r>
              <a:rPr lang="zh-TW" altLang="en-US" sz="3200" dirty="0" smtClean="0"/>
              <a:t>其他五官</a:t>
            </a:r>
            <a:r>
              <a:rPr lang="en-US" altLang="zh-TW" sz="3200" dirty="0" smtClean="0"/>
              <a:t>,</a:t>
            </a:r>
            <a:r>
              <a:rPr lang="zh-TW" altLang="en-US" sz="3200" dirty="0"/>
              <a:t>再問對方</a:t>
            </a:r>
            <a:r>
              <a:rPr lang="en-US" altLang="zh-TW" sz="3200" dirty="0"/>
              <a:t>:</a:t>
            </a:r>
            <a:r>
              <a:rPr lang="zh-TW" altLang="en-US" sz="3200" dirty="0"/>
              <a:t>「這是啥物</a:t>
            </a:r>
            <a:r>
              <a:rPr lang="en-US" altLang="zh-TW" sz="3200" dirty="0"/>
              <a:t>?</a:t>
            </a:r>
            <a:r>
              <a:rPr lang="zh-TW" altLang="en-US" sz="3200" dirty="0"/>
              <a:t>」 </a:t>
            </a:r>
            <a:r>
              <a:rPr lang="en-US" altLang="zh-TW" sz="3200" dirty="0"/>
              <a:t>(</a:t>
            </a:r>
            <a:r>
              <a:rPr lang="zh-TW" altLang="en-US" sz="3200" dirty="0"/>
              <a:t>這</a:t>
            </a:r>
            <a:r>
              <a:rPr lang="zh-TW" altLang="en-US" sz="3200" dirty="0" smtClean="0"/>
              <a:t>是什麼</a:t>
            </a:r>
            <a:r>
              <a:rPr lang="en-US" altLang="zh-TW" sz="3200" dirty="0"/>
              <a:t>?)</a:t>
            </a:r>
            <a:r>
              <a:rPr lang="zh-TW" altLang="en-US" sz="3200" dirty="0"/>
              <a:t>依此類推進行遊戲。</a:t>
            </a:r>
          </a:p>
        </p:txBody>
      </p:sp>
    </p:spTree>
    <p:extLst>
      <p:ext uri="{BB962C8B-B14F-4D97-AF65-F5344CB8AC3E}">
        <p14:creationId xmlns:p14="http://schemas.microsoft.com/office/powerpoint/2010/main" val="7541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4294967295"/>
          </p:nvPr>
        </p:nvSpPr>
        <p:spPr>
          <a:xfrm>
            <a:off x="0" y="1935166"/>
            <a:ext cx="8229600" cy="4389437"/>
          </a:xfrm>
        </p:spPr>
        <p:txBody>
          <a:bodyPr>
            <a:normAutofit/>
          </a:bodyPr>
          <a:lstStyle/>
          <a:p>
            <a:r>
              <a:rPr lang="zh-TW" altLang="en-US" sz="8800" dirty="0" smtClean="0"/>
              <a:t>感謝收看</a:t>
            </a:r>
            <a:endParaRPr lang="en-US" altLang="zh-TW" sz="8800" dirty="0" smtClean="0"/>
          </a:p>
          <a:p>
            <a:r>
              <a:rPr lang="zh-TW" altLang="en-US" sz="8800" dirty="0" smtClean="0"/>
              <a:t>再會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3851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2800" dirty="0">
                <a:solidFill>
                  <a:srgbClr val="4E5B6F"/>
                </a:solidFill>
              </a:rPr>
              <a:t>有趣動畫  秀才騎馬弄弄來</a:t>
            </a:r>
            <a:br>
              <a:rPr lang="zh-TW" altLang="en-US" sz="2800" dirty="0">
                <a:solidFill>
                  <a:srgbClr val="4E5B6F"/>
                </a:solidFill>
              </a:rPr>
            </a:br>
            <a:r>
              <a:rPr lang="en-US" altLang="zh-TW" sz="2800" dirty="0">
                <a:solidFill>
                  <a:srgbClr val="4E5B6F"/>
                </a:solidFill>
                <a:hlinkClick r:id="rId2"/>
              </a:rPr>
              <a:t>https://</a:t>
            </a:r>
            <a:r>
              <a:rPr lang="en-US" altLang="zh-TW" sz="2800" dirty="0" smtClean="0">
                <a:solidFill>
                  <a:srgbClr val="4E5B6F"/>
                </a:solidFill>
                <a:hlinkClick r:id="rId2"/>
              </a:rPr>
              <a:t>www.youtube.com/watch?v=6RaEtXTpE9I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3200" kern="1800" dirty="0" smtClean="0">
                <a:latin typeface="Roboto"/>
                <a:ea typeface="新細明體"/>
                <a:cs typeface="新細明體"/>
              </a:rPr>
              <a:t> </a:t>
            </a:r>
            <a:r>
              <a:rPr lang="zh-TW" altLang="zh-TW" sz="3200" kern="1800" dirty="0" smtClean="0">
                <a:latin typeface="Roboto"/>
                <a:ea typeface="新細明體"/>
                <a:cs typeface="新細明體"/>
              </a:rPr>
              <a:t>歌曲</a:t>
            </a:r>
            <a:r>
              <a:rPr lang="zh-TW" altLang="zh-TW" sz="3200" kern="1800" dirty="0" smtClean="0">
                <a:ea typeface="Roboto"/>
                <a:cs typeface="新細明體"/>
              </a:rPr>
              <a:t> </a:t>
            </a:r>
            <a:r>
              <a:rPr lang="zh-TW" altLang="zh-TW" sz="3200" kern="1800" dirty="0">
                <a:latin typeface="Roboto"/>
                <a:ea typeface="新細明體"/>
                <a:cs typeface="新細明體"/>
              </a:rPr>
              <a:t>伴唱</a:t>
            </a:r>
            <a:r>
              <a:rPr lang="zh-TW" altLang="zh-TW" sz="3200" kern="1800" dirty="0">
                <a:ea typeface="Roboto"/>
                <a:cs typeface="新細明體"/>
              </a:rPr>
              <a:t> </a:t>
            </a:r>
            <a:r>
              <a:rPr lang="zh-TW" altLang="zh-TW" sz="3200" kern="1800" dirty="0">
                <a:latin typeface="Roboto"/>
                <a:ea typeface="新細明體"/>
                <a:cs typeface="新細明體"/>
              </a:rPr>
              <a:t>卡拉</a:t>
            </a:r>
            <a:r>
              <a:rPr lang="en-US" altLang="zh-TW" sz="3200" kern="1800" dirty="0">
                <a:latin typeface="Roboto"/>
                <a:ea typeface="新細明體"/>
                <a:cs typeface="新細明體"/>
              </a:rPr>
              <a:t>OK MV VCD KTV </a:t>
            </a:r>
            <a:r>
              <a:rPr lang="zh-TW" altLang="zh-TW" sz="3200" kern="1800" dirty="0">
                <a:latin typeface="Roboto"/>
                <a:ea typeface="新細明體"/>
                <a:cs typeface="新細明體"/>
              </a:rPr>
              <a:t>影片</a:t>
            </a:r>
            <a:r>
              <a:rPr lang="zh-TW" altLang="zh-TW" sz="3200" kern="100" dirty="0">
                <a:ea typeface="新細明體"/>
                <a:cs typeface="Times New Roman"/>
              </a:rPr>
              <a:t/>
            </a:r>
            <a:br>
              <a:rPr lang="zh-TW" altLang="zh-TW" sz="3200" kern="100" dirty="0">
                <a:ea typeface="新細明體"/>
                <a:cs typeface="Times New Roman"/>
              </a:rPr>
            </a:br>
            <a:r>
              <a:rPr lang="en-US" altLang="zh-TW" sz="2800" u="sng" kern="100" dirty="0">
                <a:solidFill>
                  <a:srgbClr val="0000FF"/>
                </a:solidFill>
                <a:ea typeface="新細明體"/>
                <a:cs typeface="Times New Roman"/>
                <a:hlinkClick r:id="rId2"/>
              </a:rPr>
              <a:t>https://</a:t>
            </a:r>
            <a:r>
              <a:rPr lang="en-US" altLang="zh-TW" sz="2800" u="sng" kern="100" dirty="0" smtClean="0">
                <a:solidFill>
                  <a:srgbClr val="0000FF"/>
                </a:solidFill>
                <a:ea typeface="新細明體"/>
                <a:cs typeface="Times New Roman"/>
                <a:hlinkClick r:id="rId2"/>
              </a:rPr>
              <a:t>www.youtube.com/watch?v=t78r3E278dM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第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2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冊</a:t>
            </a: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第</a:t>
            </a:r>
            <a:r>
              <a:rPr lang="en-US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5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課  我的身軀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五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r>
              <a:rPr lang="en-US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/>
            </a:r>
            <a:br>
              <a:rPr lang="en-US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</a:br>
            <a:r>
              <a:rPr lang="zh-TW" altLang="en-US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補充唸謠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教學</a:t>
            </a:r>
            <a:r>
              <a:rPr lang="en-US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秀才騎馬弄弄來</a:t>
            </a:r>
            <a:r>
              <a:rPr lang="en-US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sz="4400" kern="100" dirty="0">
              <a:solidFill>
                <a:prstClr val="black"/>
              </a:solidFill>
              <a:latin typeface="標楷體"/>
              <a:ea typeface="新細明體"/>
              <a:cs typeface="標楷體"/>
            </a:endParaRPr>
          </a:p>
        </p:txBody>
      </p:sp>
      <p:pic>
        <p:nvPicPr>
          <p:cNvPr id="4" name="2-5-5秀才領唸.mp3">
            <a:hlinkClick r:id="" action="ppaction://media"/>
          </p:cNvPr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0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5" y="1777752"/>
            <a:ext cx="8136905" cy="395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115616" y="5733257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</a:t>
            </a:r>
          </a:p>
          <a:p>
            <a:r>
              <a:rPr lang="en-US" altLang="zh-TW" dirty="0" smtClean="0"/>
              <a:t>8 </a:t>
            </a:r>
            <a:r>
              <a:rPr lang="zh-TW" altLang="en-US" dirty="0"/>
              <a:t>秀才騎馬弄弄來</a:t>
            </a:r>
            <a:r>
              <a:rPr lang="en-US" altLang="zh-TW" dirty="0"/>
              <a:t>(</a:t>
            </a:r>
            <a:r>
              <a:rPr lang="zh-TW" altLang="en-US" dirty="0"/>
              <a:t>圖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hlinkClick r:id="rId6"/>
              </a:rPr>
              <a:t>https://</a:t>
            </a:r>
            <a:r>
              <a:rPr lang="en-US" altLang="zh-TW" dirty="0" smtClean="0">
                <a:hlinkClick r:id="rId6"/>
              </a:rPr>
              <a:t>www.youtube.com/watch?v=kVTJNB2Up-0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937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自範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-252536" y="1268760"/>
            <a:ext cx="5112568" cy="5589239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秀才秀才騎馬弄弄來</a:t>
            </a:r>
          </a:p>
          <a:p>
            <a:r>
              <a:rPr lang="zh-TW" altLang="en-US" sz="3600" dirty="0"/>
              <a:t>佇馬</a:t>
            </a:r>
            <a:r>
              <a:rPr lang="zh-TW" altLang="en-US" sz="3600" dirty="0" smtClean="0"/>
              <a:t>頂跋</a:t>
            </a:r>
            <a:r>
              <a:rPr lang="en-US" altLang="zh-TW" sz="3600" dirty="0" smtClean="0"/>
              <a:t>/(</a:t>
            </a:r>
            <a:r>
              <a:rPr lang="zh-TW" altLang="en-US" sz="3600" dirty="0" smtClean="0">
                <a:solidFill>
                  <a:prstClr val="black"/>
                </a:solidFill>
              </a:rPr>
              <a:t>摔</a:t>
            </a:r>
            <a:r>
              <a:rPr lang="en-US" altLang="zh-TW" sz="3600" dirty="0" smtClean="0">
                <a:solidFill>
                  <a:prstClr val="black"/>
                </a:solidFill>
              </a:rPr>
              <a:t>)</a:t>
            </a:r>
            <a:r>
              <a:rPr lang="zh-TW" altLang="en-US" sz="3600" dirty="0" smtClean="0"/>
              <a:t>落</a:t>
            </a:r>
            <a:r>
              <a:rPr lang="zh-TW" altLang="en-US" sz="3600" dirty="0"/>
              <a:t>來</a:t>
            </a:r>
            <a:r>
              <a:rPr lang="zh-TW" altLang="en-US" sz="3600" dirty="0" smtClean="0"/>
              <a:t>，摔一下</a:t>
            </a:r>
            <a:r>
              <a:rPr lang="zh-TW" altLang="en-US" sz="3600" dirty="0"/>
              <a:t>真厲害</a:t>
            </a:r>
          </a:p>
          <a:p>
            <a:r>
              <a:rPr lang="zh-TW" altLang="en-US" sz="3600" dirty="0"/>
              <a:t>喙齒疼，糊下頷。</a:t>
            </a:r>
          </a:p>
          <a:p>
            <a:r>
              <a:rPr lang="zh-TW" altLang="en-US" sz="3600" dirty="0"/>
              <a:t>目睭疼，糊目眉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 smtClean="0"/>
              <a:t>腹</a:t>
            </a:r>
            <a:r>
              <a:rPr lang="zh-TW" altLang="en-US" sz="3600" dirty="0"/>
              <a:t>肚疼 糊肚臍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 smtClean="0"/>
              <a:t>嘿</a:t>
            </a:r>
            <a:r>
              <a:rPr lang="en-US" altLang="zh-TW" sz="3600" dirty="0" smtClean="0"/>
              <a:t>!</a:t>
            </a:r>
            <a:r>
              <a:rPr lang="zh-TW" altLang="en-US" sz="3600" dirty="0" smtClean="0"/>
              <a:t>真厲害</a:t>
            </a:r>
            <a:endParaRPr lang="en-US" altLang="zh-TW" sz="3600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283968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2-5-5秀才自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歌謠由來</a:t>
            </a:r>
            <a:r>
              <a:rPr lang="en-US" altLang="zh-TW" dirty="0" smtClean="0"/>
              <a:t>---</a:t>
            </a:r>
            <a:r>
              <a:rPr lang="zh-TW" altLang="en-US" dirty="0" smtClean="0"/>
              <a:t>簡上仁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4362128" cy="6237313"/>
          </a:xfrm>
        </p:spPr>
        <p:txBody>
          <a:bodyPr>
            <a:normAutofit fontScale="47500" lnSpcReduction="20000"/>
          </a:bodyPr>
          <a:lstStyle/>
          <a:p>
            <a:r>
              <a:rPr lang="zh-TW" altLang="en-US" sz="6900" dirty="0"/>
              <a:t>「秀才騎馬弄弄來」是</a:t>
            </a:r>
            <a:r>
              <a:rPr lang="zh-TW" altLang="en-US" sz="6900" b="1" dirty="0">
                <a:solidFill>
                  <a:srgbClr val="FF0000"/>
                </a:solidFill>
              </a:rPr>
              <a:t>施福珍</a:t>
            </a:r>
            <a:r>
              <a:rPr lang="zh-TW" altLang="en-US" sz="6900" dirty="0"/>
              <a:t>在廿年前受教於許常惠先生時</a:t>
            </a:r>
            <a:r>
              <a:rPr lang="en-US" altLang="zh-TW" sz="6900" dirty="0"/>
              <a:t>,</a:t>
            </a:r>
            <a:r>
              <a:rPr lang="zh-TW" altLang="en-US" sz="6900" dirty="0"/>
              <a:t>所寫的課業作品之一。</a:t>
            </a:r>
            <a:r>
              <a:rPr lang="zh-TW" altLang="en-US" sz="6900" dirty="0" smtClean="0"/>
              <a:t>當時</a:t>
            </a:r>
            <a:r>
              <a:rPr lang="en-US" altLang="zh-TW" sz="6900" dirty="0"/>
              <a:t>,</a:t>
            </a:r>
            <a:r>
              <a:rPr lang="zh-TW" altLang="en-US" sz="6900" dirty="0"/>
              <a:t>許常專對「秀」曲的筆法郎已讚不絕口</a:t>
            </a:r>
            <a:r>
              <a:rPr lang="en-US" altLang="zh-TW" sz="6900" dirty="0"/>
              <a:t>,</a:t>
            </a:r>
            <a:r>
              <a:rPr lang="zh-TW" altLang="en-US" sz="6900" dirty="0"/>
              <a:t>經許</a:t>
            </a:r>
            <a:r>
              <a:rPr lang="zh-TW" altLang="en-US" sz="6900" dirty="0" smtClean="0"/>
              <a:t>老師畫龍點睛</a:t>
            </a:r>
            <a:r>
              <a:rPr lang="en-US" altLang="zh-TW" sz="6900" dirty="0"/>
              <a:t>,</a:t>
            </a:r>
            <a:r>
              <a:rPr lang="zh-TW" altLang="en-US" sz="6900" dirty="0"/>
              <a:t>加以潤飾後</a:t>
            </a:r>
            <a:r>
              <a:rPr lang="en-US" altLang="zh-TW" sz="6900" dirty="0"/>
              <a:t>,</a:t>
            </a:r>
            <a:r>
              <a:rPr lang="zh-TW" altLang="en-US" sz="6900" dirty="0"/>
              <a:t>更成為</a:t>
            </a:r>
            <a:r>
              <a:rPr lang="zh-TW" altLang="en-US" sz="6900" dirty="0" smtClean="0"/>
              <a:t>一闋</a:t>
            </a:r>
            <a:r>
              <a:rPr lang="zh-TW" altLang="en-US" sz="6900" dirty="0"/>
              <a:t>完美無缺的童歌了</a:t>
            </a:r>
            <a:r>
              <a:rPr lang="en-US" altLang="zh-TW" sz="6900" dirty="0"/>
              <a:t>:</a:t>
            </a:r>
            <a:r>
              <a:rPr lang="zh-TW" altLang="en-US" sz="6900" dirty="0"/>
              <a:t>難怪「秀才騎馬弄弄來」的生命力</a:t>
            </a:r>
            <a:r>
              <a:rPr lang="en-US" altLang="zh-TW" sz="6900" dirty="0"/>
              <a:t>:</a:t>
            </a:r>
            <a:r>
              <a:rPr lang="zh-TW" altLang="en-US" sz="6900" dirty="0"/>
              <a:t>能歷久不衰</a:t>
            </a:r>
            <a:r>
              <a:rPr lang="en-US" altLang="zh-TW" sz="6900" dirty="0"/>
              <a:t>,</a:t>
            </a:r>
            <a:r>
              <a:rPr lang="zh-TW" altLang="en-US" sz="6900" dirty="0"/>
              <a:t>一直被鄉土</a:t>
            </a:r>
            <a:r>
              <a:rPr lang="zh-TW" altLang="en-US" sz="6900" dirty="0" smtClean="0"/>
              <a:t>音樂愛好者</a:t>
            </a:r>
            <a:r>
              <a:rPr lang="zh-TW" altLang="en-US" sz="6900" dirty="0"/>
              <a:t>所喜歡，所懷念。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0"/>
              </a:spcAft>
            </a:pPr>
            <a:r>
              <a:rPr lang="en-US" altLang="zh-TW" sz="6700" kern="100" dirty="0">
                <a:cs typeface="Times New Roman"/>
              </a:rPr>
              <a:t>2014</a:t>
            </a:r>
            <a:r>
              <a:rPr lang="zh-HK" altLang="zh-TW" sz="6700" kern="100" dirty="0">
                <a:cs typeface="Times New Roman"/>
              </a:rPr>
              <a:t>康軒臺語文學營陳富貴老師與高齡</a:t>
            </a:r>
            <a:r>
              <a:rPr lang="en-US" altLang="zh-TW" sz="6700" kern="100" dirty="0">
                <a:cs typeface="Times New Roman"/>
              </a:rPr>
              <a:t>80</a:t>
            </a:r>
            <a:r>
              <a:rPr lang="zh-HK" altLang="zh-TW" sz="6700" kern="100" dirty="0">
                <a:cs typeface="Times New Roman"/>
              </a:rPr>
              <a:t>多歳的</a:t>
            </a:r>
            <a:r>
              <a:rPr lang="zh-HK" altLang="zh-TW" sz="6700" b="1" kern="100" dirty="0">
                <a:solidFill>
                  <a:srgbClr val="FF0000"/>
                </a:solidFill>
                <a:cs typeface="Times New Roman"/>
              </a:rPr>
              <a:t>施福珍國寶級老師</a:t>
            </a:r>
            <a:r>
              <a:rPr lang="en-US" altLang="zh-TW" sz="6700" kern="100" dirty="0">
                <a:cs typeface="Times New Roman"/>
              </a:rPr>
              <a:t>(</a:t>
            </a:r>
            <a:r>
              <a:rPr lang="zh-HK" altLang="zh-TW" sz="6700" kern="100" dirty="0">
                <a:cs typeface="Times New Roman"/>
              </a:rPr>
              <a:t>台語兒歌之父</a:t>
            </a:r>
            <a:r>
              <a:rPr lang="en-US" altLang="zh-TW" sz="6700" kern="100" dirty="0">
                <a:cs typeface="Times New Roman"/>
              </a:rPr>
              <a:t>)</a:t>
            </a:r>
            <a:r>
              <a:rPr lang="zh-HK" altLang="zh-TW" sz="6700" kern="100" dirty="0">
                <a:cs typeface="Times New Roman"/>
              </a:rPr>
              <a:t>合影</a:t>
            </a:r>
            <a:endParaRPr lang="zh-TW" altLang="zh-TW" sz="6700" kern="100" dirty="0">
              <a:cs typeface="Times New Roman"/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636912"/>
            <a:ext cx="4499992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3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prstClr val="black"/>
                </a:solidFill>
              </a:rPr>
              <a:t>國語解析說明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「秀才騎馬弄弄來」的歌詞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取材</a:t>
            </a:r>
            <a:r>
              <a:rPr lang="zh-TW" altLang="en-US" dirty="0"/>
              <a:t>於傳統</a:t>
            </a:r>
            <a:r>
              <a:rPr lang="zh-TW" altLang="en-US" dirty="0" smtClean="0"/>
              <a:t>民間唸</a:t>
            </a:r>
            <a:r>
              <a:rPr lang="zh-TW" altLang="en-US" dirty="0"/>
              <a:t>謠</a:t>
            </a:r>
            <a:r>
              <a:rPr lang="en-US" altLang="zh-TW" dirty="0"/>
              <a:t>:</a:t>
            </a:r>
            <a:r>
              <a:rPr lang="zh-TW" altLang="en-US" dirty="0"/>
              <a:t>是一首以描寫人物為題材的趣味</a:t>
            </a:r>
            <a:r>
              <a:rPr lang="zh-TW" altLang="en-US" dirty="0" smtClean="0"/>
              <a:t>童歌。</a:t>
            </a:r>
            <a:endParaRPr lang="en-US" altLang="zh-TW" dirty="0" smtClean="0"/>
          </a:p>
          <a:p>
            <a:r>
              <a:rPr lang="zh-TW" altLang="en-US" dirty="0" smtClean="0"/>
              <a:t>整</a:t>
            </a:r>
            <a:r>
              <a:rPr lang="zh-TW" altLang="en-US" dirty="0"/>
              <a:t>首歌的精華</a:t>
            </a:r>
            <a:r>
              <a:rPr lang="en-US" altLang="zh-TW" dirty="0"/>
              <a:t>,</a:t>
            </a:r>
            <a:r>
              <a:rPr lang="zh-TW" altLang="en-US" dirty="0"/>
              <a:t>就在「嘴齒痛，糊下頦，目睭痛，糊目眉。腹肚痛，糊肚臍」幾句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 就事論事</a:t>
            </a:r>
            <a:r>
              <a:rPr lang="en-US" altLang="zh-TW" dirty="0"/>
              <a:t>.</a:t>
            </a:r>
            <a:r>
              <a:rPr lang="zh-TW" altLang="en-US" dirty="0"/>
              <a:t>用藥敷貼在下巴、眉頭及肚臍等處</a:t>
            </a:r>
            <a:r>
              <a:rPr lang="en-US" altLang="zh-TW" dirty="0"/>
              <a:t>,</a:t>
            </a:r>
            <a:r>
              <a:rPr lang="zh-TW" altLang="en-US" dirty="0"/>
              <a:t>對於牙痛、眼疾及腹痛的治療</a:t>
            </a:r>
            <a:r>
              <a:rPr lang="en-US" altLang="zh-TW" dirty="0"/>
              <a:t>,</a:t>
            </a:r>
            <a:r>
              <a:rPr lang="zh-TW" altLang="en-US" dirty="0"/>
              <a:t>並無</a:t>
            </a:r>
            <a:r>
              <a:rPr lang="zh-TW" altLang="en-US" dirty="0" smtClean="0"/>
              <a:t>實質意義</a:t>
            </a:r>
            <a:r>
              <a:rPr lang="zh-TW" altLang="en-US" dirty="0"/>
              <a:t>。然而</a:t>
            </a:r>
            <a:r>
              <a:rPr lang="en-US" altLang="zh-TW" dirty="0"/>
              <a:t>,</a:t>
            </a:r>
            <a:r>
              <a:rPr lang="zh-TW" altLang="en-US" dirty="0"/>
              <a:t>這首童謠</a:t>
            </a:r>
            <a:r>
              <a:rPr lang="en-US" altLang="zh-TW" dirty="0"/>
              <a:t>,</a:t>
            </a:r>
            <a:r>
              <a:rPr lang="zh-TW" altLang="en-US" dirty="0"/>
              <a:t>就是建立在「隔靴可以搔癢」的假設</a:t>
            </a:r>
            <a:r>
              <a:rPr lang="zh-TW" altLang="en-US" dirty="0" smtClean="0"/>
              <a:t>下，化</a:t>
            </a:r>
            <a:r>
              <a:rPr lang="zh-TW" altLang="en-US" dirty="0"/>
              <a:t>不可能為</a:t>
            </a:r>
            <a:r>
              <a:rPr lang="zh-TW" altLang="en-US" dirty="0" smtClean="0"/>
              <a:t>可能，所產生</a:t>
            </a:r>
            <a:r>
              <a:rPr lang="zh-TW" altLang="en-US" dirty="0"/>
              <a:t>的諧趣。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443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kern="100" dirty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秀才騎馬弄弄</a:t>
            </a:r>
            <a:r>
              <a:rPr lang="zh-TW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來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(</a:t>
            </a:r>
            <a:r>
              <a:rPr lang="zh-TW" altLang="en-US" sz="4400" b="1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領唸</a:t>
            </a:r>
            <a:r>
              <a:rPr lang="en-US" altLang="zh-TW" sz="4400" kern="100" dirty="0" smtClean="0">
                <a:solidFill>
                  <a:prstClr val="black"/>
                </a:solidFill>
                <a:latin typeface="標楷體"/>
                <a:ea typeface="新細明體"/>
                <a:cs typeface="標楷體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秀才秀才騎馬弄弄</a:t>
            </a:r>
            <a:r>
              <a:rPr lang="zh-TW" altLang="en-US" sz="4000" dirty="0" smtClean="0"/>
              <a:t>來</a:t>
            </a:r>
          </a:p>
          <a:p>
            <a:r>
              <a:rPr lang="zh-TW" altLang="en-US" sz="4000" dirty="0" smtClean="0"/>
              <a:t>佇馬頂跋</a:t>
            </a:r>
            <a:r>
              <a:rPr lang="en-US" altLang="zh-TW" sz="4000" dirty="0" smtClean="0"/>
              <a:t>/(</a:t>
            </a:r>
            <a:r>
              <a:rPr lang="zh-TW" altLang="en-US" sz="4000" dirty="0" smtClean="0">
                <a:solidFill>
                  <a:prstClr val="black"/>
                </a:solidFill>
              </a:rPr>
              <a:t>摔</a:t>
            </a:r>
            <a:r>
              <a:rPr lang="en-US" altLang="zh-TW" sz="4000" dirty="0" smtClean="0">
                <a:solidFill>
                  <a:prstClr val="black"/>
                </a:solidFill>
              </a:rPr>
              <a:t>)</a:t>
            </a:r>
            <a:r>
              <a:rPr lang="zh-TW" altLang="en-US" sz="4000" dirty="0" smtClean="0"/>
              <a:t>落來，</a:t>
            </a:r>
            <a:r>
              <a:rPr lang="zh-TW" altLang="en-US" sz="4000" dirty="0"/>
              <a:t>摔</a:t>
            </a:r>
            <a:r>
              <a:rPr lang="zh-TW" altLang="en-US" sz="4000" dirty="0" smtClean="0"/>
              <a:t>一下真厲害</a:t>
            </a:r>
          </a:p>
          <a:p>
            <a:r>
              <a:rPr lang="zh-TW" altLang="en-US" sz="4000" dirty="0" smtClean="0"/>
              <a:t>喙齒疼，糊下頷。</a:t>
            </a:r>
          </a:p>
          <a:p>
            <a:r>
              <a:rPr lang="zh-TW" altLang="en-US" sz="4000" dirty="0" smtClean="0"/>
              <a:t>目睭疼，糊目眉。</a:t>
            </a:r>
          </a:p>
          <a:p>
            <a:r>
              <a:rPr lang="zh-TW" altLang="en-US" sz="4000" dirty="0" smtClean="0"/>
              <a:t>腹肚疼 糊肚臍。</a:t>
            </a:r>
          </a:p>
          <a:p>
            <a:r>
              <a:rPr lang="zh-TW" altLang="en-US" sz="4000" dirty="0" smtClean="0"/>
              <a:t>嘿</a:t>
            </a:r>
            <a:r>
              <a:rPr lang="en-US" altLang="zh-TW" sz="4000" dirty="0" smtClean="0"/>
              <a:t>!</a:t>
            </a:r>
            <a:r>
              <a:rPr lang="zh-TW" altLang="en-US" sz="4000" dirty="0" smtClean="0"/>
              <a:t>真厲害</a:t>
            </a:r>
            <a:endParaRPr lang="zh-TW" altLang="en-US" sz="4000" dirty="0"/>
          </a:p>
        </p:txBody>
      </p:sp>
      <p:pic>
        <p:nvPicPr>
          <p:cNvPr id="3" name="2-5-5秀才領唸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流線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流線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流線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985</Words>
  <Application>Microsoft Office PowerPoint</Application>
  <PresentationFormat>如螢幕大小 (4:3)</PresentationFormat>
  <Paragraphs>87</Paragraphs>
  <Slides>23</Slides>
  <Notes>1</Notes>
  <HiddenSlides>0</HiddenSlides>
  <MMClips>13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1_流線</vt:lpstr>
      <vt:lpstr>4_Office 佈景主題</vt:lpstr>
      <vt:lpstr>2_流線</vt:lpstr>
      <vt:lpstr>流線</vt:lpstr>
      <vt:lpstr>110/07/01 線上補課[三重光興] 閩南語</vt:lpstr>
      <vt:lpstr> </vt:lpstr>
      <vt:lpstr>有趣動畫  秀才騎馬弄弄來 https://www.youtube.com/watch?v=6RaEtXTpE9I</vt:lpstr>
      <vt:lpstr> 歌曲 伴唱 卡拉OK MV VCD KTV 影片 https://www.youtube.com/watch?v=t78r3E278dM</vt:lpstr>
      <vt:lpstr>第2冊第5課  我的身軀(五) 補充唸謠教學(秀才騎馬弄弄來)</vt:lpstr>
      <vt:lpstr>秀才騎馬弄弄來(自範)</vt:lpstr>
      <vt:lpstr>歌謠由來---簡上仁</vt:lpstr>
      <vt:lpstr>國語解析說明</vt:lpstr>
      <vt:lpstr>秀才騎馬弄弄來(領唸)</vt:lpstr>
      <vt:lpstr>秀才騎馬弄弄來(試唸)</vt:lpstr>
      <vt:lpstr>秀才騎馬弄弄來(試唸)</vt:lpstr>
      <vt:lpstr>秀才騎馬弄弄來(試唸)</vt:lpstr>
      <vt:lpstr>秀才騎馬弄弄來(試唸)</vt:lpstr>
      <vt:lpstr>秀才騎馬弄弄來(試唸)</vt:lpstr>
      <vt:lpstr>秀才騎馬弄弄來(試唸)</vt:lpstr>
      <vt:lpstr>秀才騎馬弄弄來(試唸)</vt:lpstr>
      <vt:lpstr>秀才騎馬弄弄來(領唸)</vt:lpstr>
      <vt:lpstr>有趣動畫  秀才騎馬弄弄來 https://www.youtube.com/watch?v=6RaEtXTpE9I</vt:lpstr>
      <vt:lpstr>(律動)20100311-跳舞班秀才騎馬弄弄來.wmv (請點播) https://www.youtube.com/watch?v=LCOJDPPFhmQ</vt:lpstr>
      <vt:lpstr>語詞解說</vt:lpstr>
      <vt:lpstr>PowerPoint 簡報</vt:lpstr>
      <vt:lpstr>遊戲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SC</dc:creator>
  <cp:lastModifiedBy>User</cp:lastModifiedBy>
  <cp:revision>65</cp:revision>
  <dcterms:created xsi:type="dcterms:W3CDTF">2021-05-15T13:07:27Z</dcterms:created>
  <dcterms:modified xsi:type="dcterms:W3CDTF">2021-06-11T19:30:55Z</dcterms:modified>
</cp:coreProperties>
</file>