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0" r:id="rId4"/>
    <p:sldMasterId id="2147483744" r:id="rId5"/>
  </p:sldMasterIdLst>
  <p:notesMasterIdLst>
    <p:notesMasterId r:id="rId31"/>
  </p:notesMasterIdLst>
  <p:sldIdLst>
    <p:sldId id="343" r:id="rId6"/>
    <p:sldId id="325" r:id="rId7"/>
    <p:sldId id="304" r:id="rId8"/>
    <p:sldId id="305" r:id="rId9"/>
    <p:sldId id="300" r:id="rId10"/>
    <p:sldId id="310" r:id="rId11"/>
    <p:sldId id="312" r:id="rId12"/>
    <p:sldId id="309" r:id="rId13"/>
    <p:sldId id="277" r:id="rId14"/>
    <p:sldId id="342" r:id="rId15"/>
    <p:sldId id="283" r:id="rId16"/>
    <p:sldId id="278" r:id="rId17"/>
    <p:sldId id="345" r:id="rId18"/>
    <p:sldId id="296" r:id="rId19"/>
    <p:sldId id="297" r:id="rId20"/>
    <p:sldId id="346" r:id="rId21"/>
    <p:sldId id="353" r:id="rId22"/>
    <p:sldId id="350" r:id="rId23"/>
    <p:sldId id="352" r:id="rId24"/>
    <p:sldId id="351" r:id="rId25"/>
    <p:sldId id="349" r:id="rId26"/>
    <p:sldId id="344" r:id="rId27"/>
    <p:sldId id="354" r:id="rId28"/>
    <p:sldId id="355" r:id="rId29"/>
    <p:sldId id="331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7161C-5D25-4ED5-BA42-9DA178E5450A}" type="datetimeFigureOut">
              <a:rPr lang="zh-TW" altLang="en-US" smtClean="0"/>
              <a:t>2021/6/15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3AB13-A4ED-4BA8-8197-4573E10070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10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defTabSz="914337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169" indent="0" algn="ctr">
              <a:buNone/>
            </a:lvl2pPr>
            <a:lvl3pPr marL="914337" indent="0" algn="ctr">
              <a:buNone/>
            </a:lvl3pPr>
            <a:lvl4pPr marL="1371506" indent="0" algn="ctr">
              <a:buNone/>
            </a:lvl4pPr>
            <a:lvl5pPr marL="1828675" indent="0" algn="ctr">
              <a:buNone/>
            </a:lvl5pPr>
            <a:lvl6pPr marL="2285843" indent="0" algn="ctr">
              <a:buNone/>
            </a:lvl6pPr>
            <a:lvl7pPr marL="2743012" indent="0" algn="ctr">
              <a:buNone/>
            </a:lvl7pPr>
            <a:lvl8pPr marL="3200181" indent="0" algn="ctr">
              <a:buNone/>
            </a:lvl8pPr>
            <a:lvl9pPr marL="3657349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3"/>
            <a:ext cx="758952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85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56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74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5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0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43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51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71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5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4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3"/>
            <a:ext cx="758952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02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81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50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22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16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15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91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4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54" y="1859815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18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85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5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defTabSz="914337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1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6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71876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0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408"/>
            <a:ext cx="6096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8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06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05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85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1" y="1371602"/>
            <a:ext cx="7851648" cy="1828800"/>
          </a:xfrm>
          <a:ln>
            <a:noFill/>
          </a:ln>
        </p:spPr>
        <p:txBody>
          <a:bodyPr vert="horz" tIns="0" rIns="182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8"/>
            <a:ext cx="7854696" cy="1752600"/>
          </a:xfrm>
        </p:spPr>
        <p:txBody>
          <a:bodyPr lIns="0" rIns="18285"/>
          <a:lstStyle>
            <a:lvl1pPr marL="0" marR="45714" indent="0" algn="r">
              <a:buNone/>
              <a:defRPr>
                <a:solidFill>
                  <a:schemeClr val="tx1"/>
                </a:solidFill>
              </a:defRPr>
            </a:lvl1pPr>
            <a:lvl2pPr marL="457137" indent="0" algn="ctr">
              <a:buNone/>
            </a:lvl2pPr>
            <a:lvl3pPr marL="914275" indent="0" algn="ctr">
              <a:buNone/>
            </a:lvl3pPr>
            <a:lvl4pPr marL="1371412" indent="0" algn="ctr">
              <a:buNone/>
            </a:lvl4pPr>
            <a:lvl5pPr marL="1828550" indent="0" algn="ctr">
              <a:buNone/>
            </a:lvl5pPr>
            <a:lvl6pPr marL="2285687" indent="0" algn="ctr">
              <a:buNone/>
            </a:lvl6pPr>
            <a:lvl7pPr marL="2742824" indent="0" algn="ctr">
              <a:buNone/>
            </a:lvl7pPr>
            <a:lvl8pPr marL="3199962" indent="0" algn="ctr">
              <a:buNone/>
            </a:lvl8pPr>
            <a:lvl9pPr marL="3657098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41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33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6"/>
            <a:ext cx="7772400" cy="1509712"/>
          </a:xfrm>
        </p:spPr>
        <p:txBody>
          <a:bodyPr lIns="45714" rIns="45714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D6ECF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6ECF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95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04088"/>
            <a:ext cx="82296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7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7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2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04088"/>
            <a:ext cx="8229600" cy="1143000"/>
          </a:xfrm>
        </p:spPr>
        <p:txBody>
          <a:bodyPr tIns="45714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14" tIns="0" rIns="45714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59"/>
            <a:ext cx="4041775" cy="654843"/>
          </a:xfrm>
        </p:spPr>
        <p:txBody>
          <a:bodyPr lIns="45714" tIns="0" rIns="45714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1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5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69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8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5" rIns="18285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2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4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 defTabSz="91427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71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4" rIns="91426" bIns="45714" rtlCol="0" anchor="ctr"/>
          <a:lstStyle/>
          <a:p>
            <a:pPr algn="ctr" defTabSz="91427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76998"/>
            <a:ext cx="2212848" cy="1582621"/>
          </a:xfrm>
        </p:spPr>
        <p:txBody>
          <a:bodyPr vert="horz" lIns="45714" tIns="45714" rIns="45714" bIns="45714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7"/>
            <a:ext cx="2209800" cy="2179320"/>
          </a:xfrm>
        </p:spPr>
        <p:txBody>
          <a:bodyPr lIns="63998" rIns="45714" bIns="45714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defTabSz="914275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defTabSz="914275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96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84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41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35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58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29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0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7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5" y="666751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1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1" y="6477000"/>
            <a:ext cx="762000" cy="246888"/>
          </a:xfrm>
        </p:spPr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1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defTabSz="914337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724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58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093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25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52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205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3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9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0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defTabSz="914337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33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1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1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6589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defTabSz="914337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1" y="1554162"/>
            <a:ext cx="8686800" cy="4525963"/>
          </a:xfrm>
          <a:prstGeom prst="rect">
            <a:avLst/>
          </a:prstGeom>
        </p:spPr>
        <p:txBody>
          <a:bodyPr vert="horz" lIns="91433" tIns="45717" rIns="91433" bIns="45717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8B43B3BE-A5E3-4495-A46D-29F5E3766336}" type="datetimeFigureOut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2021/6/15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1" y="6477001"/>
            <a:ext cx="762000" cy="244475"/>
          </a:xfrm>
          <a:prstGeom prst="rect">
            <a:avLst/>
          </a:prstGeom>
        </p:spPr>
        <p:txBody>
          <a:bodyPr vert="horz" lIns="91433" tIns="45717" rIns="91433" bIns="45717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337"/>
            <a:fld id="{0A679392-6B7A-40C4-9B89-0CD291037994}" type="slidenum">
              <a:rPr lang="zh-TW" altLang="en-US" smtClean="0">
                <a:solidFill>
                  <a:srgbClr val="F0A22E">
                    <a:shade val="75000"/>
                  </a:srgbClr>
                </a:solidFill>
              </a:rPr>
              <a:pPr defTabSz="914337"/>
              <a:t>‹#›</a:t>
            </a:fld>
            <a:endParaRPr lang="zh-TW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1" y="457200"/>
            <a:ext cx="8686800" cy="838200"/>
          </a:xfrm>
          <a:prstGeom prst="rect">
            <a:avLst/>
          </a:prstGeom>
        </p:spPr>
        <p:txBody>
          <a:bodyPr vert="horz" lIns="91433" tIns="45717" rIns="91433" bIns="45717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defTabSz="914337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3" tIns="45717" rIns="91433" bIns="45717" anchor="t" compatLnSpc="1"/>
          <a:lstStyle/>
          <a:p>
            <a:pPr defTabSz="914337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3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877" indent="-34287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899" indent="-28573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22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091" indent="-22858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260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428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597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766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5934" indent="-22858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14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408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408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40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78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defTabSz="914275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2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4" rIns="91426" bIns="45714" anchor="t" compatLnSpc="1"/>
          <a:lstStyle/>
          <a:p>
            <a:pPr defTabSz="914275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2" y="704088"/>
            <a:ext cx="8229600" cy="1143000"/>
          </a:xfrm>
          <a:prstGeom prst="rect">
            <a:avLst/>
          </a:prstGeom>
        </p:spPr>
        <p:txBody>
          <a:bodyPr vert="horz" lIns="0" tIns="45714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2" y="1935480"/>
            <a:ext cx="8229600" cy="4389120"/>
          </a:xfrm>
          <a:prstGeom prst="rect">
            <a:avLst/>
          </a:prstGeom>
        </p:spPr>
        <p:txBody>
          <a:bodyPr vert="horz" lIns="91426" tIns="45714" rIns="91426" bIns="45714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/>
            <a:fld id="{D807F0E3-9C02-4F71-8E9C-6CBF0D569435}" type="datetimeFigureOut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/>
              <a:t>2021/6/15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1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/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1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275"/>
            <a:fld id="{14A64D02-5C8E-45C0-9CF4-862F2E5D9650}" type="slidenum">
              <a:rPr lang="zh-TW" altLang="en-US" smtClean="0">
                <a:solidFill>
                  <a:srgbClr val="4E5B6F">
                    <a:shade val="90000"/>
                  </a:srgbClr>
                </a:solidFill>
              </a:rPr>
              <a:pPr defTabSz="914275"/>
              <a:t>‹#›</a:t>
            </a:fld>
            <a:endParaRPr lang="zh-TW" altLang="en-US">
              <a:solidFill>
                <a:srgbClr val="4E5B6F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27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275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84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282" indent="-27428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2" indent="-24685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indent="-24685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556" indent="-2102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839" indent="-2102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122" indent="-2102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977" indent="-1828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259" indent="-182855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542" indent="-1828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7C5FC-6019-475A-8BC3-7AC3D72405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327AD-4730-46C4-B6F7-CB6CCC9205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17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image" Target="../media/image2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.png"/><Relationship Id="rId5" Type="http://schemas.openxmlformats.org/officeDocument/2006/relationships/image" Target="../media/image25.tm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7.png"/><Relationship Id="rId4" Type="http://schemas.openxmlformats.org/officeDocument/2006/relationships/image" Target="../media/image20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7.png"/><Relationship Id="rId4" Type="http://schemas.openxmlformats.org/officeDocument/2006/relationships/image" Target="../media/image20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2pW5OSeQK80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YU8PyMqOlU" TargetMode="External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6000" dirty="0"/>
              <a:t>110/07/01</a:t>
            </a:r>
            <a:br>
              <a:rPr lang="en-US" altLang="zh-TW" sz="6000" dirty="0"/>
            </a:br>
            <a:r>
              <a:rPr lang="zh-TW" altLang="en-US" sz="6000" dirty="0"/>
              <a:t>線上補課</a:t>
            </a:r>
            <a:r>
              <a:rPr lang="en-US" altLang="zh-TW" sz="6000" dirty="0"/>
              <a:t>[</a:t>
            </a:r>
            <a:r>
              <a:rPr lang="zh-TW" altLang="en-US" sz="6000" dirty="0"/>
              <a:t>三重光興</a:t>
            </a:r>
            <a:r>
              <a:rPr lang="en-US" altLang="zh-TW" sz="6000" dirty="0"/>
              <a:t>]</a:t>
            </a:r>
            <a:br>
              <a:rPr lang="en-US" altLang="zh-TW" sz="6000" dirty="0"/>
            </a:br>
            <a:r>
              <a:rPr lang="zh-TW" altLang="en-US" sz="6000" dirty="0"/>
              <a:t>閩南語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endParaRPr lang="en-US" altLang="zh-TW" sz="6000" dirty="0">
              <a:solidFill>
                <a:schemeClr val="tx1"/>
              </a:solidFill>
            </a:endParaRPr>
          </a:p>
          <a:p>
            <a:pPr algn="ctr"/>
            <a:endParaRPr lang="en-US" altLang="zh-TW" sz="6000" dirty="0">
              <a:solidFill>
                <a:schemeClr val="tx1"/>
              </a:solidFill>
            </a:endParaRPr>
          </a:p>
          <a:p>
            <a:pPr algn="ctr"/>
            <a:r>
              <a:rPr lang="zh-TW" altLang="en-US" sz="7000" dirty="0">
                <a:solidFill>
                  <a:schemeClr val="tx1"/>
                </a:solidFill>
              </a:rPr>
              <a:t>陳富貴老師</a:t>
            </a:r>
            <a:endParaRPr lang="en-US" altLang="zh-TW" sz="7000" dirty="0">
              <a:solidFill>
                <a:schemeClr val="tx1"/>
              </a:solidFill>
            </a:endParaRPr>
          </a:p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0" y="1935166"/>
            <a:ext cx="8229600" cy="4389437"/>
          </a:xfrm>
        </p:spPr>
        <p:txBody>
          <a:bodyPr>
            <a:normAutofit/>
          </a:bodyPr>
          <a:lstStyle/>
          <a:p>
            <a:pPr algn="ctr"/>
            <a:r>
              <a:rPr lang="zh-TW" altLang="en-US" sz="8800" dirty="0"/>
              <a:t>七月七</a:t>
            </a:r>
            <a:endParaRPr lang="en-US" altLang="zh-TW" sz="8800" dirty="0"/>
          </a:p>
          <a:p>
            <a:pPr algn="ctr"/>
            <a:r>
              <a:rPr lang="zh-TW" altLang="en-US" sz="8800" dirty="0"/>
              <a:t>唸謠教學</a:t>
            </a:r>
          </a:p>
        </p:txBody>
      </p:sp>
    </p:spTree>
    <p:extLst>
      <p:ext uri="{BB962C8B-B14F-4D97-AF65-F5344CB8AC3E}">
        <p14:creationId xmlns:p14="http://schemas.microsoft.com/office/powerpoint/2010/main" val="113504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FD75AEF-3C78-495B-995F-28534B31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3000" dirty="0"/>
              <a:t>書商無提供</a:t>
            </a:r>
            <a:r>
              <a:rPr lang="en-US" altLang="zh-TW" sz="3000" dirty="0"/>
              <a:t>YouTube</a:t>
            </a:r>
            <a:r>
              <a:rPr lang="zh-TW" altLang="en-US" sz="3000" dirty="0"/>
              <a:t>影音連絡，故只能側錄聲音檔</a:t>
            </a:r>
            <a:br>
              <a:rPr lang="en-US" altLang="zh-TW" sz="3000" dirty="0"/>
            </a:br>
            <a:r>
              <a:rPr lang="zh-TW" altLang="en-US" sz="3000" dirty="0"/>
              <a:t>唸謠故事由來</a:t>
            </a:r>
          </a:p>
        </p:txBody>
      </p:sp>
      <p:pic>
        <p:nvPicPr>
          <p:cNvPr id="5" name="6-5課-七夕動畫">
            <a:hlinkClick r:id="" action="ppaction://media"/>
            <a:extLst>
              <a:ext uri="{FF2B5EF4-FFF2-40B4-BE49-F238E27FC236}">
                <a16:creationId xmlns:a16="http://schemas.microsoft.com/office/drawing/2014/main" id="{971268D0-2F83-4B2D-97D9-512155712A7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9906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3605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2E35B2B-39F3-410B-A6AF-8E3F6BDF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372793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cap="none" dirty="0">
                <a:solidFill>
                  <a:srgbClr val="4E5B6F"/>
                </a:solidFill>
                <a:effectLst/>
                <a:latin typeface="Calibri"/>
              </a:rPr>
              <a:t>抄下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注音旁</a:t>
            </a:r>
            <a:r>
              <a:rPr lang="zh-TW" altLang="en-US" cap="none" dirty="0">
                <a:solidFill>
                  <a:srgbClr val="FF0000"/>
                </a:solidFill>
                <a:effectLst/>
                <a:latin typeface="Calibri"/>
              </a:rPr>
              <a:t>紅色的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閩南語符號，以利朗讀</a:t>
            </a:r>
            <a:r>
              <a:rPr lang="zh-TW" altLang="en-US" sz="3200" dirty="0">
                <a:solidFill>
                  <a:srgbClr val="4E3B30"/>
                </a:solidFill>
              </a:rPr>
              <a:t>書商無</a:t>
            </a:r>
            <a:br>
              <a:rPr lang="en-US" altLang="zh-TW" sz="3200" dirty="0">
                <a:solidFill>
                  <a:srgbClr val="4E3B30"/>
                </a:solidFill>
              </a:rPr>
            </a:br>
            <a:r>
              <a:rPr lang="zh-TW" altLang="en-US" sz="3200" dirty="0">
                <a:solidFill>
                  <a:srgbClr val="4E3B30"/>
                </a:solidFill>
              </a:rPr>
              <a:t>七月七唸謠教學</a:t>
            </a:r>
            <a:r>
              <a:rPr lang="en-US" altLang="zh-TW" sz="3200" dirty="0">
                <a:solidFill>
                  <a:srgbClr val="4E3B30"/>
                </a:solidFill>
              </a:rPr>
              <a:t>(</a:t>
            </a:r>
            <a:r>
              <a:rPr lang="zh-TW" altLang="en-US" sz="3200" dirty="0">
                <a:solidFill>
                  <a:srgbClr val="4E3B30"/>
                </a:solidFill>
              </a:rPr>
              <a:t>自範</a:t>
            </a:r>
            <a:r>
              <a:rPr lang="en-US" altLang="zh-TW" sz="3200" dirty="0">
                <a:solidFill>
                  <a:srgbClr val="4E3B30"/>
                </a:solidFill>
              </a:rPr>
              <a:t>)</a:t>
            </a:r>
            <a:endParaRPr lang="zh-TW" altLang="en-US" dirty="0"/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F1A10F47-4B47-418D-92B2-2BE6AD00E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51500" y="1600200"/>
            <a:ext cx="3340100" cy="4632987"/>
          </a:xfrm>
          <a:prstGeom prst="rect">
            <a:avLst/>
          </a:prstGeom>
        </p:spPr>
      </p:pic>
      <p:pic>
        <p:nvPicPr>
          <p:cNvPr id="17" name="內容版面配置區 16">
            <a:extLst>
              <a:ext uri="{FF2B5EF4-FFF2-40B4-BE49-F238E27FC236}">
                <a16:creationId xmlns:a16="http://schemas.microsoft.com/office/drawing/2014/main" id="{2FC4AAD0-5BB8-4B9A-9132-EF44BC87E0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1600200"/>
            <a:ext cx="5580112" cy="5257800"/>
          </a:xfrm>
          <a:prstGeom prst="rect">
            <a:avLst/>
          </a:prstGeom>
        </p:spPr>
      </p:pic>
      <p:pic>
        <p:nvPicPr>
          <p:cNvPr id="2" name="6-5課-七夕自範">
            <a:hlinkClick r:id="" action="ppaction://media"/>
            <a:extLst>
              <a:ext uri="{FF2B5EF4-FFF2-40B4-BE49-F238E27FC236}">
                <a16:creationId xmlns:a16="http://schemas.microsoft.com/office/drawing/2014/main" id="{FD69A3E8-52A8-40CF-AF07-EBF2D110C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656" y="832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A2E35B2B-39F3-410B-A6AF-8E3F6BDF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16632"/>
            <a:ext cx="8686800" cy="50234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200" dirty="0">
                <a:solidFill>
                  <a:srgbClr val="4E3B30"/>
                </a:solidFill>
              </a:rPr>
              <a:t>書商無提供</a:t>
            </a:r>
            <a:r>
              <a:rPr lang="en-US" altLang="zh-TW" sz="3200" dirty="0">
                <a:solidFill>
                  <a:srgbClr val="4E3B30"/>
                </a:solidFill>
              </a:rPr>
              <a:t>YouTube</a:t>
            </a:r>
            <a:r>
              <a:rPr lang="zh-TW" altLang="en-US" sz="3200" dirty="0">
                <a:solidFill>
                  <a:srgbClr val="4E3B30"/>
                </a:solidFill>
              </a:rPr>
              <a:t>影音連絡，故只能側錄聲音檔</a:t>
            </a:r>
            <a:br>
              <a:rPr lang="en-US" altLang="zh-TW" sz="3200" dirty="0">
                <a:solidFill>
                  <a:srgbClr val="4E3B30"/>
                </a:solidFill>
              </a:rPr>
            </a:br>
            <a:r>
              <a:rPr lang="zh-TW" altLang="en-US" sz="3200" dirty="0">
                <a:solidFill>
                  <a:srgbClr val="4E3B30"/>
                </a:solidFill>
              </a:rPr>
              <a:t>範唸</a:t>
            </a:r>
            <a:r>
              <a:rPr lang="en-US" altLang="zh-TW" sz="3200" dirty="0">
                <a:solidFill>
                  <a:srgbClr val="4E3B30"/>
                </a:solidFill>
              </a:rPr>
              <a:t>&amp;</a:t>
            </a:r>
            <a:r>
              <a:rPr lang="zh-TW" altLang="en-US" sz="3200" dirty="0">
                <a:solidFill>
                  <a:srgbClr val="4E3B30"/>
                </a:solidFill>
              </a:rPr>
              <a:t>領唸</a:t>
            </a:r>
            <a:endParaRPr lang="zh-TW" altLang="en-US" dirty="0"/>
          </a:p>
        </p:txBody>
      </p:sp>
      <p:pic>
        <p:nvPicPr>
          <p:cNvPr id="7" name="6-5課-七夕領唸">
            <a:hlinkClick r:id="" action="ppaction://media"/>
            <a:extLst>
              <a:ext uri="{FF2B5EF4-FFF2-40B4-BE49-F238E27FC236}">
                <a16:creationId xmlns:a16="http://schemas.microsoft.com/office/drawing/2014/main" id="{FBC3B9B5-CBA5-45E1-8C7C-7DE40A3D7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760" y="399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7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5900" y="857250"/>
            <a:ext cx="6172200" cy="627534"/>
          </a:xfrm>
        </p:spPr>
        <p:txBody>
          <a:bodyPr>
            <a:normAutofit fontScale="90000"/>
          </a:bodyPr>
          <a:lstStyle/>
          <a:p>
            <a:r>
              <a:rPr lang="zh-TW" altLang="en-US" sz="4500" dirty="0"/>
              <a:t>語詞解說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485900" y="1484785"/>
            <a:ext cx="6172200" cy="3967088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2-5課-4財-解說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808" y="1160748"/>
            <a:ext cx="457200" cy="4572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6A7AD6E-F7AB-4EA7-BA53-12F09D93F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1446"/>
            <a:ext cx="9144000" cy="395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4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485900" y="857250"/>
            <a:ext cx="6172200" cy="465516"/>
          </a:xfrm>
        </p:spPr>
        <p:txBody>
          <a:bodyPr>
            <a:normAutofit fontScale="90000"/>
          </a:bodyPr>
          <a:lstStyle/>
          <a:p>
            <a:r>
              <a:rPr lang="zh-TW" altLang="en-US" sz="4500" dirty="0"/>
              <a:t>國語翻譯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3A227A-1497-4EBF-8968-788D015A8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72816"/>
            <a:ext cx="763284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21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A2E35B2B-39F3-410B-A6AF-8E3F6BDF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16632"/>
            <a:ext cx="8686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200" dirty="0">
                <a:solidFill>
                  <a:srgbClr val="4E3B30"/>
                </a:solidFill>
              </a:rPr>
              <a:t>書商無提供</a:t>
            </a:r>
            <a:r>
              <a:rPr lang="en-US" altLang="zh-TW" sz="3200" dirty="0">
                <a:solidFill>
                  <a:srgbClr val="4E3B30"/>
                </a:solidFill>
              </a:rPr>
              <a:t>YouTube</a:t>
            </a:r>
            <a:r>
              <a:rPr lang="zh-TW" altLang="en-US" sz="3200" dirty="0">
                <a:solidFill>
                  <a:srgbClr val="4E3B30"/>
                </a:solidFill>
              </a:rPr>
              <a:t>影音連絡，故只能側錄聲音檔</a:t>
            </a:r>
            <a:br>
              <a:rPr lang="en-US" altLang="zh-TW" sz="3200" dirty="0">
                <a:solidFill>
                  <a:srgbClr val="4E3B30"/>
                </a:solidFill>
              </a:rPr>
            </a:br>
            <a:r>
              <a:rPr lang="en-US" altLang="zh-TW" sz="3200" dirty="0">
                <a:solidFill>
                  <a:srgbClr val="4E3B30"/>
                </a:solidFill>
              </a:rPr>
              <a:t>(</a:t>
            </a:r>
            <a:r>
              <a:rPr lang="zh-TW" altLang="en-US" sz="3200" dirty="0">
                <a:solidFill>
                  <a:srgbClr val="4E3B30"/>
                </a:solidFill>
              </a:rPr>
              <a:t>領唸</a:t>
            </a:r>
            <a:r>
              <a:rPr lang="en-US" altLang="zh-TW" sz="3200" dirty="0">
                <a:solidFill>
                  <a:srgbClr val="4E3B30"/>
                </a:solidFill>
              </a:rPr>
              <a:t>)</a:t>
            </a:r>
            <a:endParaRPr lang="zh-TW" altLang="en-US" dirty="0"/>
          </a:p>
        </p:txBody>
      </p:sp>
      <p:pic>
        <p:nvPicPr>
          <p:cNvPr id="4" name="6-5課-七夕領唸">
            <a:hlinkClick r:id="" action="ppaction://media"/>
            <a:extLst>
              <a:ext uri="{FF2B5EF4-FFF2-40B4-BE49-F238E27FC236}">
                <a16:creationId xmlns:a16="http://schemas.microsoft.com/office/drawing/2014/main" id="{E4473E77-726C-45C9-9FF5-6936D97CF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3808" y="3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E3224F-4D4F-4A18-B083-1E035D14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88641"/>
            <a:ext cx="8686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領唸</a:t>
            </a:r>
            <a:r>
              <a:rPr lang="en-US" altLang="zh-TW" dirty="0"/>
              <a:t>&amp;</a:t>
            </a:r>
            <a:r>
              <a:rPr lang="zh-TW" altLang="en-US" dirty="0"/>
              <a:t>試唸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0D675E8-0312-4883-B25C-ECB7345D5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295400"/>
            <a:ext cx="8991600" cy="454176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CD8D0E3-4843-45EB-8296-3B84DDB32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303"/>
            <a:ext cx="9144000" cy="4913394"/>
          </a:xfrm>
          <a:prstGeom prst="rect">
            <a:avLst/>
          </a:prstGeom>
        </p:spPr>
      </p:pic>
      <p:pic>
        <p:nvPicPr>
          <p:cNvPr id="3" name="6-5課-七夕唸">
            <a:hlinkClick r:id="" action="ppaction://media"/>
            <a:extLst>
              <a:ext uri="{FF2B5EF4-FFF2-40B4-BE49-F238E27FC236}">
                <a16:creationId xmlns:a16="http://schemas.microsoft.com/office/drawing/2014/main" id="{81491FF7-E2BA-4B41-A444-86B2C42FD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201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F9419F-7E30-4E45-B045-DC862D22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綴咧唸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564533B-4144-4E93-B715-80ED36B15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600" y="1321194"/>
            <a:ext cx="8686800" cy="1395678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FAC7F074-5F6A-467E-8D21-4F375AB83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0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57B308-49A9-4521-92FA-BCE894E1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D83EE95-6C52-4794-BE23-92CE4B781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800" y="3553644"/>
            <a:ext cx="8686800" cy="526999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86AE9F5F-E896-43AB-9D4F-88A717B61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8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457202" y="1"/>
            <a:ext cx="8229600" cy="1806352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6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冊第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5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課  踅夜市</a:t>
            </a:r>
            <a:b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</a:b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唸謠教學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(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五</a:t>
            </a:r>
            <a:r>
              <a:rPr lang="en-US" altLang="zh-TW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)  </a:t>
            </a:r>
            <a:r>
              <a:rPr lang="zh-TW" altLang="en-US" sz="4400" kern="100" dirty="0">
                <a:solidFill>
                  <a:prstClr val="black"/>
                </a:solidFill>
                <a:latin typeface="標楷體"/>
                <a:ea typeface="新細明體"/>
                <a:cs typeface="標楷體"/>
              </a:rPr>
              <a:t>七月七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  <p:pic>
        <p:nvPicPr>
          <p:cNvPr id="1028" name="Picture 4" descr="D:\Users\User\Desktop\富貴個人資料\富貴照片\富貴操偶圖片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46440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User\Desktop\富貴個人資料\富貴照片\自拉自演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499991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-5課-3-5七">
            <a:hlinkClick r:id="" action="ppaction://media"/>
            <a:extLst>
              <a:ext uri="{FF2B5EF4-FFF2-40B4-BE49-F238E27FC236}">
                <a16:creationId xmlns:a16="http://schemas.microsoft.com/office/drawing/2014/main" id="{6967E739-920F-45A6-8C44-8A65B4B34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640" y="598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5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F9419F-7E30-4E45-B045-DC862D22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EA07C12-FC21-48DA-A430-3C08B8707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800" y="3472568"/>
            <a:ext cx="8686800" cy="689152"/>
          </a:xfrm>
          <a:prstGeom prst="rect">
            <a:avLst/>
          </a:prstGeom>
        </p:spPr>
      </p:pic>
      <p:pic>
        <p:nvPicPr>
          <p:cNvPr id="8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BF96183E-01C2-4C25-9C9E-4BB10FA09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2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F9419F-7E30-4E45-B045-DC862D22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818FA7F6-1242-4B6B-90D5-875E6AB3C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5794FCE-EA97-43E0-9AFF-CC8329BEE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54096"/>
            <a:ext cx="9144000" cy="749808"/>
          </a:xfrm>
          <a:prstGeom prst="rect">
            <a:avLst/>
          </a:prstGeom>
        </p:spPr>
      </p:pic>
      <p:pic>
        <p:nvPicPr>
          <p:cNvPr id="9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B4CD1DB6-6D52-4418-B9CB-0B1ED6185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1" y="1880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A2E35B2B-39F3-410B-A6AF-8E3F6BDF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23"/>
            <a:ext cx="8686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200" dirty="0">
                <a:solidFill>
                  <a:srgbClr val="4E3B30"/>
                </a:solidFill>
              </a:rPr>
              <a:t>書商無提供</a:t>
            </a:r>
            <a:r>
              <a:rPr lang="en-US" altLang="zh-TW" sz="3200" dirty="0">
                <a:solidFill>
                  <a:srgbClr val="4E3B30"/>
                </a:solidFill>
              </a:rPr>
              <a:t>YouTube</a:t>
            </a:r>
            <a:r>
              <a:rPr lang="zh-TW" altLang="en-US" sz="3200" dirty="0">
                <a:solidFill>
                  <a:srgbClr val="4E3B30"/>
                </a:solidFill>
              </a:rPr>
              <a:t>影音連絡，故只能側錄聲音檔</a:t>
            </a:r>
            <a:br>
              <a:rPr lang="en-US" altLang="zh-TW" sz="3200" dirty="0">
                <a:solidFill>
                  <a:srgbClr val="4E3B30"/>
                </a:solidFill>
              </a:rPr>
            </a:br>
            <a:r>
              <a:rPr lang="zh-TW" altLang="en-US" sz="3200" dirty="0">
                <a:solidFill>
                  <a:srgbClr val="4E3B30"/>
                </a:solidFill>
              </a:rPr>
              <a:t>歌曲</a:t>
            </a:r>
            <a:endParaRPr lang="zh-TW" altLang="en-US" dirty="0"/>
          </a:p>
        </p:txBody>
      </p:sp>
      <p:pic>
        <p:nvPicPr>
          <p:cNvPr id="5" name="6-5課-七夕曲律">
            <a:hlinkClick r:id="" action="ppaction://media"/>
            <a:extLst>
              <a:ext uri="{FF2B5EF4-FFF2-40B4-BE49-F238E27FC236}">
                <a16:creationId xmlns:a16="http://schemas.microsoft.com/office/drawing/2014/main" id="{49481603-3797-40B0-859C-3FC3E0F36AD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51514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4656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A2E35B2B-39F3-410B-A6AF-8E3F6BDF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23"/>
            <a:ext cx="8686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200" dirty="0">
                <a:solidFill>
                  <a:srgbClr val="4E3B30"/>
                </a:solidFill>
              </a:rPr>
              <a:t>書商無提供</a:t>
            </a:r>
            <a:r>
              <a:rPr lang="en-US" altLang="zh-TW" sz="3200" dirty="0">
                <a:solidFill>
                  <a:srgbClr val="4E3B30"/>
                </a:solidFill>
              </a:rPr>
              <a:t>YouTube</a:t>
            </a:r>
            <a:r>
              <a:rPr lang="zh-TW" altLang="en-US" sz="3200" dirty="0">
                <a:solidFill>
                  <a:srgbClr val="4E3B30"/>
                </a:solidFill>
              </a:rPr>
              <a:t>影音連絡，故只能側錄聲音檔</a:t>
            </a:r>
            <a:br>
              <a:rPr lang="en-US" altLang="zh-TW" sz="3200" dirty="0">
                <a:solidFill>
                  <a:srgbClr val="4E3B30"/>
                </a:solidFill>
              </a:rPr>
            </a:br>
            <a:r>
              <a:rPr lang="zh-TW" altLang="en-US" sz="3200" dirty="0">
                <a:solidFill>
                  <a:srgbClr val="4E3B30"/>
                </a:solidFill>
              </a:rPr>
              <a:t>律動</a:t>
            </a:r>
            <a:endParaRPr lang="zh-TW" altLang="en-US" dirty="0"/>
          </a:p>
        </p:txBody>
      </p:sp>
      <p:pic>
        <p:nvPicPr>
          <p:cNvPr id="5" name="6-5課-七夕曲律">
            <a:hlinkClick r:id="" action="ppaction://media"/>
            <a:extLst>
              <a:ext uri="{FF2B5EF4-FFF2-40B4-BE49-F238E27FC236}">
                <a16:creationId xmlns:a16="http://schemas.microsoft.com/office/drawing/2014/main" id="{D594F8F5-EAF6-46AB-A915-6E2A56A1D65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340916"/>
            <a:ext cx="936104" cy="609600"/>
          </a:xfrm>
        </p:spPr>
      </p:pic>
    </p:spTree>
    <p:extLst>
      <p:ext uri="{BB962C8B-B14F-4D97-AF65-F5344CB8AC3E}">
        <p14:creationId xmlns:p14="http://schemas.microsoft.com/office/powerpoint/2010/main" val="5281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2E35B2B-39F3-410B-A6AF-8E3F6BDF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23"/>
            <a:ext cx="8686800" cy="576064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3200" dirty="0">
                <a:solidFill>
                  <a:srgbClr val="4E3B30"/>
                </a:solidFill>
              </a:rPr>
            </a:br>
            <a:r>
              <a:rPr lang="zh-TW" altLang="en-US" sz="3200" dirty="0">
                <a:solidFill>
                  <a:srgbClr val="4E3B30"/>
                </a:solidFill>
              </a:rPr>
              <a:t>補充其他</a:t>
            </a:r>
            <a:r>
              <a:rPr lang="en-US" altLang="zh-TW" dirty="0">
                <a:solidFill>
                  <a:srgbClr val="4E3B30"/>
                </a:solidFill>
              </a:rPr>
              <a:t>YouTube</a:t>
            </a:r>
            <a:r>
              <a:rPr lang="zh-TW" altLang="en-US" dirty="0">
                <a:solidFill>
                  <a:srgbClr val="4E3B30"/>
                </a:solidFill>
              </a:rPr>
              <a:t>影音</a:t>
            </a:r>
            <a:r>
              <a:rPr lang="en-US" altLang="zh-TW" dirty="0">
                <a:solidFill>
                  <a:srgbClr val="4E3B30"/>
                </a:solidFill>
              </a:rPr>
              <a:t>(</a:t>
            </a:r>
            <a:r>
              <a:rPr lang="zh-TW" altLang="en-US" dirty="0">
                <a:solidFill>
                  <a:srgbClr val="4E3B30"/>
                </a:solidFill>
              </a:rPr>
              <a:t>請點播</a:t>
            </a:r>
            <a:r>
              <a:rPr lang="en-US" altLang="zh-TW" dirty="0">
                <a:solidFill>
                  <a:srgbClr val="4E3B30"/>
                </a:solidFill>
              </a:rPr>
              <a:t>)</a:t>
            </a:r>
            <a:br>
              <a:rPr lang="en-US" altLang="zh-TW" dirty="0">
                <a:solidFill>
                  <a:srgbClr val="4E3B30"/>
                </a:solidFill>
              </a:rPr>
            </a:br>
            <a:r>
              <a:rPr lang="en-US" altLang="zh-TW" sz="2700" dirty="0">
                <a:solidFill>
                  <a:srgbClr val="4E3B30"/>
                </a:solidFill>
                <a:hlinkClick r:id="rId2"/>
              </a:rPr>
              <a:t>https://www.youtube.com/watch?v=2pW5OSeQK80</a:t>
            </a:r>
            <a:br>
              <a:rPr lang="en-US" altLang="zh-TW" sz="2700" dirty="0">
                <a:solidFill>
                  <a:srgbClr val="4E3B30"/>
                </a:solidFill>
              </a:rPr>
            </a:br>
            <a:endParaRPr lang="zh-TW" altLang="en-US" sz="27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6C957AB-D4C0-4381-B1C5-03196EBBE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676400"/>
            <a:ext cx="7704856" cy="463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39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4294967295"/>
          </p:nvPr>
        </p:nvSpPr>
        <p:spPr>
          <a:xfrm>
            <a:off x="0" y="1935166"/>
            <a:ext cx="8229600" cy="4389437"/>
          </a:xfrm>
        </p:spPr>
        <p:txBody>
          <a:bodyPr>
            <a:normAutofit/>
          </a:bodyPr>
          <a:lstStyle/>
          <a:p>
            <a:r>
              <a:rPr lang="zh-TW" altLang="en-US" sz="8800" dirty="0"/>
              <a:t>感謝收看</a:t>
            </a:r>
            <a:endParaRPr lang="en-US" altLang="zh-TW" sz="8800" dirty="0"/>
          </a:p>
          <a:p>
            <a:r>
              <a:rPr lang="zh-TW" altLang="en-US" sz="8800" dirty="0"/>
              <a:t>再會</a:t>
            </a:r>
          </a:p>
        </p:txBody>
      </p:sp>
    </p:spTree>
    <p:extLst>
      <p:ext uri="{BB962C8B-B14F-4D97-AF65-F5344CB8AC3E}">
        <p14:creationId xmlns:p14="http://schemas.microsoft.com/office/powerpoint/2010/main" val="224081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" y="1196751"/>
            <a:ext cx="9144000" cy="56612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複習</a:t>
            </a:r>
          </a:p>
        </p:txBody>
      </p:sp>
      <p:pic>
        <p:nvPicPr>
          <p:cNvPr id="3" name="6-5課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6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" y="1196751"/>
            <a:ext cx="6060292" cy="56612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真人律動</a:t>
            </a:r>
            <a:r>
              <a:rPr lang="en-US" altLang="zh-TW" dirty="0"/>
              <a:t>(</a:t>
            </a:r>
            <a:r>
              <a:rPr lang="zh-TW" altLang="en-US" dirty="0"/>
              <a:t>點播跟跳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6084168" y="1196751"/>
            <a:ext cx="2907432" cy="5127849"/>
          </a:xfrm>
        </p:spPr>
        <p:txBody>
          <a:bodyPr/>
          <a:lstStyle/>
          <a:p>
            <a:r>
              <a:rPr lang="en-US" altLang="zh-TW" u="sng" dirty="0">
                <a:solidFill>
                  <a:srgbClr val="0000FF"/>
                </a:solidFill>
                <a:latin typeface="Calibri"/>
                <a:ea typeface="新細明體"/>
                <a:cs typeface="Times New Roman"/>
                <a:hlinkClick r:id="rId3"/>
              </a:rPr>
              <a:t>https://www.youtube.com/watch?v=1YU8PyMqOlU</a:t>
            </a:r>
            <a:r>
              <a:rPr lang="en-US" altLang="zh-TW" dirty="0">
                <a:latin typeface="Calibri"/>
                <a:ea typeface="新細明體"/>
                <a:cs typeface="Times New Roman"/>
              </a:rPr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484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7"/>
            <a:ext cx="9144000" cy="5517233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5000" cap="none" dirty="0">
                <a:solidFill>
                  <a:srgbClr val="4E5B6F"/>
                </a:solidFill>
                <a:effectLst/>
                <a:latin typeface="Calibri"/>
              </a:rPr>
              <a:t>複習語詞</a:t>
            </a:r>
            <a:endParaRPr lang="zh-TW" altLang="en-US" dirty="0"/>
          </a:p>
        </p:txBody>
      </p:sp>
      <p:pic>
        <p:nvPicPr>
          <p:cNvPr id="3" name="6-5詞-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9126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614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cap="none" dirty="0">
                <a:solidFill>
                  <a:srgbClr val="4E5B6F"/>
                </a:solidFill>
                <a:effectLst/>
                <a:latin typeface="Calibri"/>
              </a:rPr>
              <a:t>抄下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注音旁</a:t>
            </a:r>
            <a:r>
              <a:rPr lang="zh-TW" altLang="en-US" cap="none" dirty="0">
                <a:solidFill>
                  <a:srgbClr val="FF0000"/>
                </a:solidFill>
                <a:effectLst/>
                <a:latin typeface="Calibri"/>
              </a:rPr>
              <a:t>紅色的</a:t>
            </a:r>
            <a:r>
              <a:rPr lang="zh-TW" altLang="en-US" cap="none" dirty="0">
                <a:solidFill>
                  <a:srgbClr val="002060"/>
                </a:solidFill>
                <a:effectLst/>
                <a:latin typeface="Calibri"/>
              </a:rPr>
              <a:t>閩南語符號，以利朗讀</a:t>
            </a:r>
            <a:br>
              <a:rPr lang="en-US" altLang="zh-TW" cap="none" dirty="0">
                <a:solidFill>
                  <a:srgbClr val="002060"/>
                </a:solidFill>
                <a:effectLst/>
                <a:latin typeface="Calibri"/>
              </a:rPr>
            </a:br>
            <a:r>
              <a:rPr lang="zh-TW" altLang="en-US" dirty="0"/>
              <a:t>句型教學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572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572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3848" y="854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6-5課-做句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4" y="1409700"/>
            <a:ext cx="9144000" cy="5373216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俗語</a:t>
            </a:r>
          </a:p>
        </p:txBody>
      </p:sp>
      <p:pic>
        <p:nvPicPr>
          <p:cNvPr id="3" name="6-5課-俗語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0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92"/>
            <a:ext cx="9144000" cy="6830508"/>
          </a:xfrm>
          <a:prstGeom prst="rect">
            <a:avLst/>
          </a:prstGeom>
        </p:spPr>
      </p:pic>
      <p:pic>
        <p:nvPicPr>
          <p:cNvPr id="3" name="6-5課-火領">
            <a:hlinkClick r:id="" action="ppaction://media"/>
            <a:extLst>
              <a:ext uri="{FF2B5EF4-FFF2-40B4-BE49-F238E27FC236}">
                <a16:creationId xmlns:a16="http://schemas.microsoft.com/office/drawing/2014/main" id="{A9B54A5E-88A5-41BF-9F29-54B56263A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84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流線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236</Words>
  <Application>Microsoft Office PowerPoint</Application>
  <PresentationFormat>如螢幕大小 (4:3)</PresentationFormat>
  <Paragraphs>27</Paragraphs>
  <Slides>25</Slides>
  <Notes>0</Notes>
  <HiddenSlides>0</HiddenSlides>
  <MMClips>20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25</vt:i4>
      </vt:variant>
    </vt:vector>
  </HeadingPairs>
  <TitlesOfParts>
    <vt:vector size="37" baseType="lpstr">
      <vt:lpstr>標楷體</vt:lpstr>
      <vt:lpstr>Arial</vt:lpstr>
      <vt:lpstr>Calibri</vt:lpstr>
      <vt:lpstr>Constantia</vt:lpstr>
      <vt:lpstr>Franklin Gothic Book</vt:lpstr>
      <vt:lpstr>Franklin Gothic Medium</vt:lpstr>
      <vt:lpstr>Wingdings 2</vt:lpstr>
      <vt:lpstr>旅程</vt:lpstr>
      <vt:lpstr>流線</vt:lpstr>
      <vt:lpstr>1_流線</vt:lpstr>
      <vt:lpstr>2_流線</vt:lpstr>
      <vt:lpstr>Office 佈景主題</vt:lpstr>
      <vt:lpstr>110/07/01 線上補課[三重光興] 閩南語</vt:lpstr>
      <vt:lpstr>第6冊第5課  踅夜市 唸謠教學(五)  七月七</vt:lpstr>
      <vt:lpstr>複習</vt:lpstr>
      <vt:lpstr>真人律動(點播跟跳)</vt:lpstr>
      <vt:lpstr>複習語詞</vt:lpstr>
      <vt:lpstr>抄下注音旁紅色的閩南語符號，以利朗讀 句型教學</vt:lpstr>
      <vt:lpstr>PowerPoint 簡報</vt:lpstr>
      <vt:lpstr>俗語</vt:lpstr>
      <vt:lpstr>PowerPoint 簡報</vt:lpstr>
      <vt:lpstr>PowerPoint 簡報</vt:lpstr>
      <vt:lpstr>書商無提供YouTube影音連絡，故只能側錄聲音檔 唸謠故事由來</vt:lpstr>
      <vt:lpstr>抄下注音旁紅色的閩南語符號，以利朗讀書商無 七月七唸謠教學(自範)</vt:lpstr>
      <vt:lpstr>書商無提供YouTube影音連絡，故只能側錄聲音檔 範唸&amp;領唸</vt:lpstr>
      <vt:lpstr>語詞解說</vt:lpstr>
      <vt:lpstr>國語翻譯</vt:lpstr>
      <vt:lpstr>書商無提供YouTube影音連絡，故只能側錄聲音檔 (領唸)</vt:lpstr>
      <vt:lpstr>領唸&amp;試唸</vt:lpstr>
      <vt:lpstr>綴咧唸</vt:lpstr>
      <vt:lpstr>PowerPoint 簡報</vt:lpstr>
      <vt:lpstr>PowerPoint 簡報</vt:lpstr>
      <vt:lpstr>PowerPoint 簡報</vt:lpstr>
      <vt:lpstr>書商無提供YouTube影音連絡，故只能側錄聲音檔 歌曲</vt:lpstr>
      <vt:lpstr>書商無提供YouTube影音連絡，故只能側錄聲音檔 律動</vt:lpstr>
      <vt:lpstr> 補充其他YouTube影音(請點播) https://www.youtube.com/watch?v=2pW5OSeQK80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KSES</dc:creator>
  <cp:lastModifiedBy>User</cp:lastModifiedBy>
  <cp:revision>73</cp:revision>
  <dcterms:created xsi:type="dcterms:W3CDTF">2021-05-26T07:05:05Z</dcterms:created>
  <dcterms:modified xsi:type="dcterms:W3CDTF">2021-06-15T07:55:13Z</dcterms:modified>
</cp:coreProperties>
</file>